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06_0.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08_0.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09_0.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127_DEECB723.xml" ContentType="application/vnd.ms-powerpoint.comments+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 id="2147483696" r:id="rId5"/>
    <p:sldMasterId id="2147483671" r:id="rId6"/>
  </p:sldMasterIdLst>
  <p:notesMasterIdLst>
    <p:notesMasterId r:id="rId36"/>
  </p:notesMasterIdLst>
  <p:sldIdLst>
    <p:sldId id="270" r:id="rId7"/>
    <p:sldId id="271" r:id="rId8"/>
    <p:sldId id="272" r:id="rId9"/>
    <p:sldId id="258" r:id="rId10"/>
    <p:sldId id="259" r:id="rId11"/>
    <p:sldId id="260" r:id="rId12"/>
    <p:sldId id="262" r:id="rId13"/>
    <p:sldId id="263" r:id="rId14"/>
    <p:sldId id="264" r:id="rId15"/>
    <p:sldId id="288" r:id="rId16"/>
    <p:sldId id="265" r:id="rId17"/>
    <p:sldId id="266" r:id="rId18"/>
    <p:sldId id="267" r:id="rId19"/>
    <p:sldId id="298" r:id="rId20"/>
    <p:sldId id="269" r:id="rId21"/>
    <p:sldId id="289" r:id="rId22"/>
    <p:sldId id="285" r:id="rId23"/>
    <p:sldId id="282" r:id="rId24"/>
    <p:sldId id="291" r:id="rId25"/>
    <p:sldId id="290" r:id="rId26"/>
    <p:sldId id="284" r:id="rId27"/>
    <p:sldId id="292" r:id="rId28"/>
    <p:sldId id="296" r:id="rId29"/>
    <p:sldId id="283" r:id="rId30"/>
    <p:sldId id="293" r:id="rId31"/>
    <p:sldId id="297" r:id="rId32"/>
    <p:sldId id="281" r:id="rId33"/>
    <p:sldId id="295" r:id="rId34"/>
    <p:sldId id="274" r:id="rId35"/>
  </p:sldIdLst>
  <p:sldSz cx="9144000" cy="5143500" type="screen16x9"/>
  <p:notesSz cx="6858000" cy="9144000"/>
  <p:embeddedFontLst>
    <p:embeddedFont>
      <p:font typeface="Bree Serif" panose="020B0604020202020204" charset="0"/>
      <p:regular r:id="rId37"/>
    </p:embeddedFont>
    <p:embeddedFont>
      <p:font typeface="Calibri" panose="020F0502020204030204" pitchFamily="34" charset="0"/>
      <p:regular r:id="rId38"/>
      <p:bold r:id="rId39"/>
      <p:italic r:id="rId40"/>
      <p:boldItalic r:id="rId41"/>
    </p:embeddedFont>
    <p:embeddedFont>
      <p:font typeface="Franklin Gothic Book" panose="020B0503020102020204" pitchFamily="34" charset="0"/>
      <p:regular r:id="rId42"/>
      <p:italic r:id="rId43"/>
    </p:embeddedFont>
    <p:embeddedFont>
      <p:font typeface="Franklin Gothic Demi" panose="020B0703020102020204" pitchFamily="34" charset="0"/>
      <p:regular r:id="rId44"/>
      <p:italic r:id="rId45"/>
    </p:embeddedFont>
    <p:embeddedFont>
      <p:font typeface="Garamond" panose="02020404030301010803" pitchFamily="18" charset="0"/>
      <p:regular r:id="rId46"/>
      <p:bold r:id="rId47"/>
      <p: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E156B0-1104-E7C4-714C-DF80E52F4BE0}" name="Suzy Lindberg" initials="SL" userId="S::Suzy@youngecg.com::36f69f00-654b-4a70-89f6-d6f94766f8b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4AB65"/>
    <a:srgbClr val="8BB58B"/>
    <a:srgbClr val="BFFEF7"/>
    <a:srgbClr val="FED1B2"/>
    <a:srgbClr val="BBFDB3"/>
    <a:srgbClr val="D3CF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73DCB0-06EA-4932-9A00-8285B27A14F7}" v="91" dt="2023-07-19T19:40:55.0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2" d="100"/>
          <a:sy n="112" d="100"/>
        </p:scale>
        <p:origin x="76" y="1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3.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8.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4.xml"/><Relationship Id="rId41" Type="http://schemas.openxmlformats.org/officeDocument/2006/relationships/font" Target="fonts/font5.fntdata"/><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49" Type="http://schemas.openxmlformats.org/officeDocument/2006/relationships/presProps" Target="presProps.xml"/></Relationships>
</file>

<file path=ppt/comments/modernComment_106_0.xml><?xml version="1.0" encoding="utf-8"?>
<p188:cmLst xmlns:a="http://schemas.openxmlformats.org/drawingml/2006/main" xmlns:r="http://schemas.openxmlformats.org/officeDocument/2006/relationships" xmlns:p188="http://schemas.microsoft.com/office/powerpoint/2018/8/main">
  <p188:cm id="{8F9DF5DE-DE06-4FBC-9F13-35BC1E18778E}" authorId="{8CE156B0-1104-E7C4-714C-DF80E52F4BE0}" created="2023-07-19T18:06:37.974">
    <pc:sldMkLst xmlns:pc="http://schemas.microsoft.com/office/powerpoint/2013/main/command">
      <pc:docMk/>
      <pc:sldMk cId="0" sldId="262"/>
    </pc:sldMkLst>
    <p188:txBody>
      <a:bodyPr/>
      <a:lstStyle/>
      <a:p>
        <a:r>
          <a:rPr lang="en-US"/>
          <a:t>I simplified the number of words. Please see if this still makes sense to guide you.</a:t>
        </a:r>
      </a:p>
    </p188:txBody>
  </p188:cm>
</p188:cmLst>
</file>

<file path=ppt/comments/modernComment_108_0.xml><?xml version="1.0" encoding="utf-8"?>
<p188:cmLst xmlns:a="http://schemas.openxmlformats.org/drawingml/2006/main" xmlns:r="http://schemas.openxmlformats.org/officeDocument/2006/relationships" xmlns:p188="http://schemas.microsoft.com/office/powerpoint/2018/8/main">
  <p188:cm id="{35473D4A-C765-4C95-A892-EF2F0FA41709}" authorId="{8CE156B0-1104-E7C4-714C-DF80E52F4BE0}" created="2023-07-19T19:26:02.474">
    <pc:sldMkLst xmlns:pc="http://schemas.microsoft.com/office/powerpoint/2013/main/command">
      <pc:docMk/>
      <pc:sldMk cId="0" sldId="264"/>
    </pc:sldMkLst>
    <p188:txBody>
      <a:bodyPr/>
      <a:lstStyle/>
      <a:p>
        <a:r>
          <a:rPr lang="en-US"/>
          <a:t>I revamped this graphic so that the fonts could be larger.</a:t>
        </a:r>
      </a:p>
    </p188:txBody>
  </p188:cm>
</p188:cmLst>
</file>

<file path=ppt/comments/modernComment_109_0.xml><?xml version="1.0" encoding="utf-8"?>
<p188:cmLst xmlns:a="http://schemas.openxmlformats.org/drawingml/2006/main" xmlns:r="http://schemas.openxmlformats.org/officeDocument/2006/relationships" xmlns:p188="http://schemas.microsoft.com/office/powerpoint/2018/8/main">
  <p188:cm id="{B92EE46D-502D-4593-9F3B-1DA1CCE1C2E6}" authorId="{8CE156B0-1104-E7C4-714C-DF80E52F4BE0}" created="2023-07-19T19:04:48.977">
    <ac:deMkLst xmlns:ac="http://schemas.microsoft.com/office/drawing/2013/main/command">
      <pc:docMk xmlns:pc="http://schemas.microsoft.com/office/powerpoint/2013/main/command"/>
      <pc:sldMk xmlns:pc="http://schemas.microsoft.com/office/powerpoint/2013/main/command" cId="0" sldId="265"/>
      <ac:spMk id="123" creationId="{00000000-0000-0000-0000-000000000000}"/>
    </ac:deMkLst>
    <p188:txBody>
      <a:bodyPr/>
      <a:lstStyle/>
      <a:p>
        <a:r>
          <a:rPr lang="en-US"/>
          <a:t>Alternative slide design to bump up the font size. There would not be space for the category descriptions so those would be given verbally. If you don't like this, the table is hiding behind the map and can be used instead!</a:t>
        </a:r>
      </a:p>
    </p188:txBody>
  </p188:cm>
</p188:cmLst>
</file>

<file path=ppt/comments/modernComment_127_DEECB723.xml><?xml version="1.0" encoding="utf-8"?>
<p188:cmLst xmlns:a="http://schemas.openxmlformats.org/drawingml/2006/main" xmlns:r="http://schemas.openxmlformats.org/officeDocument/2006/relationships" xmlns:p188="http://schemas.microsoft.com/office/powerpoint/2018/8/main">
  <p188:cm id="{8F111C22-6CD7-4A9D-8DA3-D46D7CF4274A}" authorId="{8CE156B0-1104-E7C4-714C-DF80E52F4BE0}" created="2023-07-19T19:41:32.194">
    <pc:sldMkLst xmlns:pc="http://schemas.microsoft.com/office/powerpoint/2013/main/command">
      <pc:docMk/>
      <pc:sldMk cId="3740055331" sldId="295"/>
    </pc:sldMkLst>
    <p188:txBody>
      <a:bodyPr/>
      <a:lstStyle/>
      <a:p>
        <a:r>
          <a:rPr lang="en-US"/>
          <a:t>See what you think of this drone photo? The existing one had a watermark. You can find ones like these if you go to "Insert photo" within Powerpoint and choose "stock images".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Faith</a:t>
            </a:r>
          </a:p>
          <a:p>
            <a:pPr>
              <a:buFont typeface="Calibri"/>
              <a:buChar char="-"/>
            </a:pPr>
            <a:r>
              <a:rPr lang="en-US">
                <a:latin typeface="Calibri"/>
                <a:ea typeface="Calibri"/>
                <a:cs typeface="Calibri"/>
              </a:rPr>
              <a:t>Hi everyone, thanks for taking the time to be here and to listen to our presentation</a:t>
            </a:r>
          </a:p>
          <a:p>
            <a:pPr>
              <a:buFont typeface="Calibri"/>
              <a:buChar char="-"/>
            </a:pPr>
            <a:r>
              <a:rPr lang="en-US">
                <a:latin typeface="Calibri"/>
                <a:ea typeface="Calibri"/>
                <a:cs typeface="Calibri"/>
              </a:rPr>
              <a:t>We are the 2023 summer interns for Young Environmental and for our internship project, we spent the first month of our summer doing fieldwork to assess gullies throughout the LMRWD to re-evaluate their erosion risk.</a:t>
            </a:r>
          </a:p>
          <a:p>
            <a:pPr>
              <a:buFont typeface="Calibri"/>
              <a:buChar char="-"/>
            </a:pPr>
            <a:r>
              <a:rPr lang="en-US">
                <a:latin typeface="Calibri"/>
                <a:ea typeface="Calibri"/>
                <a:cs typeface="Calibri"/>
              </a:rPr>
              <a:t>Today we are going to be talking about how we evaluated the gullies and which gullies we recommend to be restored </a:t>
            </a:r>
          </a:p>
        </p:txBody>
      </p:sp>
    </p:spTree>
    <p:extLst>
      <p:ext uri="{BB962C8B-B14F-4D97-AF65-F5344CB8AC3E}">
        <p14:creationId xmlns:p14="http://schemas.microsoft.com/office/powerpoint/2010/main" val="485002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2ec192880f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2ec192880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Leila</a:t>
            </a:r>
            <a:endParaRPr/>
          </a:p>
        </p:txBody>
      </p:sp>
    </p:spTree>
    <p:extLst>
      <p:ext uri="{BB962C8B-B14F-4D97-AF65-F5344CB8AC3E}">
        <p14:creationId xmlns:p14="http://schemas.microsoft.com/office/powerpoint/2010/main" val="1804362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2ec192880f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2ec192880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Faith</a:t>
            </a:r>
          </a:p>
          <a:p>
            <a:pPr marL="171450" indent="-171450">
              <a:buFont typeface="Calibri"/>
              <a:buChar char="-"/>
            </a:pPr>
            <a:r>
              <a:rPr lang="en-US"/>
              <a:t>So once we have all of our gullies organized into their given category, we can start to assign points to each gully so we can rank them within their lists. </a:t>
            </a:r>
          </a:p>
          <a:p>
            <a:pPr marL="171450" indent="-171450">
              <a:buFont typeface="Calibri"/>
              <a:buChar char="-"/>
            </a:pPr>
            <a:r>
              <a:rPr lang="en-US"/>
              <a:t>As part of this ranking, we wanted to figure out a method to assign gullies points based on their proximity to LMRWD Resources</a:t>
            </a:r>
          </a:p>
          <a:p>
            <a:pPr marL="171450" indent="-171450">
              <a:buFont typeface="Calibri"/>
              <a:buChar char="-"/>
            </a:pPr>
            <a:r>
              <a:rPr lang="en-US"/>
              <a:t>These resources include important bodies of water such as wetlands, calcareous fens, and trout streams. </a:t>
            </a:r>
          </a:p>
          <a:p>
            <a:pPr marL="171450" indent="-171450">
              <a:buFont typeface="Calibri"/>
              <a:buChar char="-"/>
            </a:pPr>
            <a:r>
              <a:rPr lang="en-US"/>
              <a:t>Gullies that are closer to these more sensitive ecosystems are given more points to move them higher in the ranking.</a:t>
            </a:r>
          </a:p>
          <a:p>
            <a:pPr marL="171450" indent="-171450">
              <a:buFont typeface="Calibri"/>
              <a:buChar char="-"/>
            </a:pPr>
            <a:r>
              <a:rPr lang="en-US"/>
              <a:t>To make this process a bit smoother, we created Impact Tiers using ArcGIS</a:t>
            </a:r>
          </a:p>
          <a:p>
            <a:pPr marL="171450" indent="-171450">
              <a:buFont typeface="Calibri"/>
              <a:buChar char="-"/>
            </a:pPr>
            <a:r>
              <a:rPr lang="en-US"/>
              <a:t>Each colored polygon on the map represents a different tier so gullies that fall within a specific polygon are assigned a certain value of points </a:t>
            </a:r>
          </a:p>
          <a:p>
            <a:pPr marL="171450" indent="-171450">
              <a:buFont typeface="Calibri"/>
              <a:buChar char="-"/>
            </a:pPr>
            <a:r>
              <a:rPr lang="en-US"/>
              <a:t>This helps us figure out which 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31303cd8d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31303cd8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Stefanie</a:t>
            </a:r>
          </a:p>
          <a:p>
            <a:pPr marL="0" indent="0">
              <a:buNone/>
            </a:pPr>
            <a:r>
              <a:rPr lang="en-US"/>
              <a:t>Used What's In My Neighborhood Database to find investigation and cleanup sites within a mile of the LMRWD</a:t>
            </a:r>
          </a:p>
          <a:p>
            <a:pPr marL="0" indent="0">
              <a:buNone/>
            </a:pPr>
            <a:r>
              <a:rPr lang="en-US"/>
              <a:t>Made sure to only include sites that were active so as to exclude sites that were already resolved.</a:t>
            </a:r>
          </a:p>
          <a:p>
            <a:pPr marL="0" indent="0">
              <a:buNone/>
            </a:pPr>
            <a:r>
              <a:rPr lang="en-US"/>
              <a:t>What is an investigation/ Cleanup site?</a:t>
            </a:r>
          </a:p>
          <a:p>
            <a:pPr marL="0" indent="0">
              <a:buNone/>
            </a:pPr>
            <a:r>
              <a:rPr lang="en-US"/>
              <a:t>Why we care about these sites? hazardous substances may find their way into the gullies through runoff and as gullies continue to erode transport the hazardous substances into important waterbodies</a:t>
            </a:r>
          </a:p>
          <a:p>
            <a:pPr marL="0" indent="0">
              <a:buNone/>
            </a:pPr>
            <a:r>
              <a:rPr lang="en-US"/>
              <a:t>Sites in a mile radius of a gully range from 0-44 --&gt; large range so that’s why we chose to make each site worth 0.25 pts so it could not overpower the erosion score </a:t>
            </a:r>
          </a:p>
          <a:p>
            <a:pPr marL="0" indent="0">
              <a:buNone/>
            </a:pPr>
            <a:r>
              <a:rPr lang="en-US"/>
              <a:t>Equation highlights the overall method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2ec192880f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2ec192880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Faith Example Slide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Faith</a:t>
            </a:r>
          </a:p>
          <a:p>
            <a:pPr>
              <a:buFont typeface="Calibri"/>
              <a:buChar char="-"/>
            </a:pPr>
            <a:r>
              <a:rPr lang="en-US">
                <a:latin typeface="Calibri"/>
                <a:ea typeface="Calibri"/>
                <a:cs typeface="Calibri"/>
              </a:rPr>
              <a:t>This is a plot of all the gullies ranking scores</a:t>
            </a:r>
          </a:p>
          <a:p>
            <a:pPr>
              <a:buFont typeface="Calibri"/>
              <a:buChar char="-"/>
            </a:pPr>
            <a:r>
              <a:rPr lang="en-US">
                <a:latin typeface="Calibri"/>
                <a:ea typeface="Calibri"/>
                <a:cs typeface="Calibri"/>
              </a:rPr>
              <a:t>It is clear that there is a wide range of ranking scores</a:t>
            </a:r>
          </a:p>
          <a:p>
            <a:pPr>
              <a:buFont typeface="Calibri"/>
              <a:buChar char="-"/>
            </a:pPr>
            <a:r>
              <a:rPr lang="en-US">
                <a:latin typeface="Calibri"/>
                <a:ea typeface="Calibri"/>
                <a:cs typeface="Calibri"/>
              </a:rPr>
              <a:t>Our highest score is 61.5 and our lowest is 17</a:t>
            </a:r>
          </a:p>
          <a:p>
            <a:pPr>
              <a:buFont typeface="Calibri"/>
              <a:buChar char="-"/>
            </a:pPr>
            <a:r>
              <a:rPr lang="en-US">
                <a:latin typeface="Calibri"/>
                <a:ea typeface="Calibri"/>
                <a:cs typeface="Calibri"/>
              </a:rPr>
              <a:t>Most of the gullies we recommend fall on the left half of this plot</a:t>
            </a:r>
          </a:p>
        </p:txBody>
      </p:sp>
    </p:spTree>
    <p:extLst>
      <p:ext uri="{BB962C8B-B14F-4D97-AF65-F5344CB8AC3E}">
        <p14:creationId xmlns:p14="http://schemas.microsoft.com/office/powerpoint/2010/main" val="1085977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2ec192880f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2ec192880f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Stefanie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Stefanie</a:t>
            </a:r>
          </a:p>
          <a:p>
            <a:pPr>
              <a:buNone/>
            </a:pPr>
            <a:r>
              <a:rPr lang="en-US"/>
              <a:t>Directly off trail accessible from Huber Park and flows directly into the Minnesota River</a:t>
            </a:r>
          </a:p>
          <a:p>
            <a:pPr>
              <a:buNone/>
            </a:pPr>
            <a:r>
              <a:rPr lang="en-US" err="1"/>
              <a:t>Saftey</a:t>
            </a:r>
            <a:r>
              <a:rPr lang="en-US"/>
              <a:t> concern because of its proximity to a trail</a:t>
            </a:r>
          </a:p>
          <a:p>
            <a:pPr>
              <a:buNone/>
            </a:pPr>
            <a:r>
              <a:rPr lang="en-US"/>
              <a:t>Consists of entirely sand, erodes easily increasing the TSS in the Minnesota River</a:t>
            </a:r>
          </a:p>
          <a:p>
            <a:pPr>
              <a:buNone/>
            </a:pPr>
            <a:r>
              <a:rPr lang="en-US"/>
              <a:t>Many small yet impactful gullies in this area</a:t>
            </a:r>
          </a:p>
          <a:p>
            <a:pPr>
              <a:buNone/>
            </a:pPr>
            <a:r>
              <a:rPr lang="en-US"/>
              <a:t>The gully included areas that were undercut causing hanging banks, increasing the risk of erosion with evidence of seeping.</a:t>
            </a:r>
          </a:p>
          <a:p>
            <a:pPr>
              <a:buNone/>
            </a:pPr>
            <a:r>
              <a:rPr lang="en-US"/>
              <a:t>Erosion Score:  </a:t>
            </a:r>
          </a:p>
          <a:p>
            <a:pPr>
              <a:buNone/>
            </a:pPr>
            <a:r>
              <a:rPr lang="en-US"/>
              <a:t>Tier B polygon as the Minnesota river is defined as an impaired water body.</a:t>
            </a:r>
          </a:p>
          <a:p>
            <a:pPr>
              <a:buNone/>
            </a:pPr>
            <a:r>
              <a:rPr lang="en-US"/>
              <a:t>This gully was found to have 32 active investigation or cleanup sites found within a mile radius</a:t>
            </a:r>
          </a:p>
          <a:p>
            <a:pPr>
              <a:buNone/>
            </a:pPr>
            <a:r>
              <a:rPr lang="en-US"/>
              <a:t> final score of 57.</a:t>
            </a:r>
          </a:p>
          <a:p>
            <a:pPr>
              <a:buNone/>
            </a:pPr>
            <a:r>
              <a:rPr lang="en-US"/>
              <a:t> </a:t>
            </a:r>
          </a:p>
        </p:txBody>
      </p:sp>
    </p:spTree>
    <p:extLst>
      <p:ext uri="{BB962C8B-B14F-4D97-AF65-F5344CB8AC3E}">
        <p14:creationId xmlns:p14="http://schemas.microsoft.com/office/powerpoint/2010/main" val="3660214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2ec192880f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2ec192880f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Leila</a:t>
            </a:r>
            <a:endParaRPr/>
          </a:p>
        </p:txBody>
      </p:sp>
    </p:spTree>
    <p:extLst>
      <p:ext uri="{BB962C8B-B14F-4D97-AF65-F5344CB8AC3E}">
        <p14:creationId xmlns:p14="http://schemas.microsoft.com/office/powerpoint/2010/main" val="2455189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Stefanie</a:t>
            </a:r>
          </a:p>
          <a:p>
            <a:pPr>
              <a:buNone/>
            </a:pPr>
            <a:r>
              <a:rPr lang="en-US"/>
              <a:t>Directly off trail accessible from Huber Park and flows directly into the Minnesota River</a:t>
            </a:r>
          </a:p>
          <a:p>
            <a:pPr>
              <a:buNone/>
            </a:pPr>
            <a:r>
              <a:rPr lang="en-US" err="1"/>
              <a:t>Saftey</a:t>
            </a:r>
            <a:r>
              <a:rPr lang="en-US"/>
              <a:t> concern because of its proximity to a trail</a:t>
            </a:r>
          </a:p>
          <a:p>
            <a:pPr>
              <a:buNone/>
            </a:pPr>
            <a:r>
              <a:rPr lang="en-US"/>
              <a:t>Consists of entirely sand, erodes easily increasing the TSS in the Minnesota River</a:t>
            </a:r>
          </a:p>
          <a:p>
            <a:pPr>
              <a:buNone/>
            </a:pPr>
            <a:r>
              <a:rPr lang="en-US"/>
              <a:t>Many small yet impactful gullies in this area</a:t>
            </a:r>
          </a:p>
          <a:p>
            <a:pPr>
              <a:buNone/>
            </a:pPr>
            <a:r>
              <a:rPr lang="en-US"/>
              <a:t>The gully included areas that were undercut causing hanging banks, increasing the risk of erosion with evidence of seeping.</a:t>
            </a:r>
          </a:p>
          <a:p>
            <a:pPr>
              <a:buNone/>
            </a:pPr>
            <a:r>
              <a:rPr lang="en-US"/>
              <a:t>Erosion Score:  </a:t>
            </a:r>
          </a:p>
          <a:p>
            <a:pPr>
              <a:buNone/>
            </a:pPr>
            <a:r>
              <a:rPr lang="en-US"/>
              <a:t>Tier B polygon as the Minnesota river is defined as an impaired water body.</a:t>
            </a:r>
          </a:p>
          <a:p>
            <a:pPr>
              <a:buNone/>
            </a:pPr>
            <a:r>
              <a:rPr lang="en-US"/>
              <a:t>This gully was found to have 32 active investigation or cleanup sites found within a mile radius</a:t>
            </a:r>
          </a:p>
          <a:p>
            <a:pPr>
              <a:buNone/>
            </a:pPr>
            <a:r>
              <a:rPr lang="en-US"/>
              <a:t> final score of 57.</a:t>
            </a:r>
          </a:p>
          <a:p>
            <a:pPr>
              <a:buNone/>
            </a:pPr>
            <a:r>
              <a:rPr lang="en-US"/>
              <a:t> </a:t>
            </a:r>
          </a:p>
        </p:txBody>
      </p:sp>
    </p:spTree>
    <p:extLst>
      <p:ext uri="{BB962C8B-B14F-4D97-AF65-F5344CB8AC3E}">
        <p14:creationId xmlns:p14="http://schemas.microsoft.com/office/powerpoint/2010/main" val="1563258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2ec192880f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2ec192880f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Faith</a:t>
            </a:r>
            <a:endParaRPr/>
          </a:p>
        </p:txBody>
      </p:sp>
    </p:spTree>
    <p:extLst>
      <p:ext uri="{BB962C8B-B14F-4D97-AF65-F5344CB8AC3E}">
        <p14:creationId xmlns:p14="http://schemas.microsoft.com/office/powerpoint/2010/main" val="674928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42c9cbe2f7_2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142c9cbe2f7_2_84:notes"/>
          <p:cNvSpPr txBox="1">
            <a:spLocks noGrp="1"/>
          </p:cNvSpPr>
          <p:nvPr>
            <p:ph type="body" idx="1"/>
          </p:nvPr>
        </p:nvSpPr>
        <p:spPr>
          <a:xfrm>
            <a:off x="685800" y="4400550"/>
            <a:ext cx="5486400" cy="36004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 sz="1300"/>
              <a:t>Stefanie</a:t>
            </a:r>
            <a:endParaRPr sz="1300"/>
          </a:p>
        </p:txBody>
      </p:sp>
      <p:sp>
        <p:nvSpPr>
          <p:cNvPr id="207" name="Google Shape;207;g142c9cbe2f7_2_84:notes"/>
          <p:cNvSpPr txBox="1">
            <a:spLocks noGrp="1"/>
          </p:cNvSpPr>
          <p:nvPr>
            <p:ph type="sldNum" idx="12"/>
          </p:nvPr>
        </p:nvSpPr>
        <p:spPr>
          <a:xfrm>
            <a:off x="3884613" y="8685214"/>
            <a:ext cx="2971800" cy="458787"/>
          </a:xfrm>
          <a:prstGeom prst="rect">
            <a:avLst/>
          </a:prstGeom>
          <a:noFill/>
          <a:ln>
            <a:noFill/>
          </a:ln>
        </p:spPr>
        <p:txBody>
          <a:bodyPr spcFirstLastPara="1" wrap="square" lIns="91100" tIns="45550" rIns="91100" bIns="45550" anchor="b" anchorCtr="0">
            <a:noAutofit/>
          </a:bodyPr>
          <a:lstStyle/>
          <a:p>
            <a:pPr marL="0" lvl="0" indent="0" algn="r" rtl="0">
              <a:spcBef>
                <a:spcPts val="0"/>
              </a:spcBef>
              <a:spcAft>
                <a:spcPts val="0"/>
              </a:spcAft>
              <a:buNone/>
            </a:pPr>
            <a:fld id="{00000000-1234-1234-1234-123412341234}" type="slidenum">
              <a:rPr lang="en" sz="1300"/>
              <a:t>2</a:t>
            </a:fld>
            <a:endParaRPr sz="13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a:latin typeface="Calibri"/>
              <a:ea typeface="Calibri"/>
              <a:cs typeface="Calibri"/>
            </a:endParaRPr>
          </a:p>
          <a:p>
            <a:pPr>
              <a:buNone/>
            </a:pPr>
            <a:r>
              <a:rPr lang="en-US"/>
              <a:t> </a:t>
            </a:r>
          </a:p>
        </p:txBody>
      </p:sp>
    </p:spTree>
    <p:extLst>
      <p:ext uri="{BB962C8B-B14F-4D97-AF65-F5344CB8AC3E}">
        <p14:creationId xmlns:p14="http://schemas.microsoft.com/office/powerpoint/2010/main" val="1087319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2ec192880f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2ec192880f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Stefanie</a:t>
            </a:r>
            <a:endParaRPr/>
          </a:p>
        </p:txBody>
      </p:sp>
    </p:spTree>
    <p:extLst>
      <p:ext uri="{BB962C8B-B14F-4D97-AF65-F5344CB8AC3E}">
        <p14:creationId xmlns:p14="http://schemas.microsoft.com/office/powerpoint/2010/main" val="5519571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Stefanie</a:t>
            </a:r>
          </a:p>
          <a:p>
            <a:pPr>
              <a:buNone/>
            </a:pPr>
            <a:r>
              <a:rPr lang="en-US"/>
              <a:t>Directly off trail accessible from Huber Park and flows directly into the Minnesota River</a:t>
            </a:r>
          </a:p>
          <a:p>
            <a:pPr>
              <a:buNone/>
            </a:pPr>
            <a:r>
              <a:rPr lang="en-US" err="1"/>
              <a:t>Saftey</a:t>
            </a:r>
            <a:r>
              <a:rPr lang="en-US"/>
              <a:t> concern because of its proximity to a trail</a:t>
            </a:r>
          </a:p>
          <a:p>
            <a:pPr>
              <a:buNone/>
            </a:pPr>
            <a:r>
              <a:rPr lang="en-US"/>
              <a:t>Consists of entirely sand, erodes easily increasing the TSS in the Minnesota River</a:t>
            </a:r>
          </a:p>
          <a:p>
            <a:pPr>
              <a:buNone/>
            </a:pPr>
            <a:r>
              <a:rPr lang="en-US"/>
              <a:t>Many small yet impactful gullies in this area</a:t>
            </a:r>
          </a:p>
          <a:p>
            <a:pPr>
              <a:buNone/>
            </a:pPr>
            <a:r>
              <a:rPr lang="en-US"/>
              <a:t>The gully included areas that were undercut causing hanging banks, increasing the risk of erosion with evidence of seeping.</a:t>
            </a:r>
          </a:p>
          <a:p>
            <a:pPr>
              <a:buNone/>
            </a:pPr>
            <a:r>
              <a:rPr lang="en-US"/>
              <a:t>Erosion Score:  </a:t>
            </a:r>
          </a:p>
          <a:p>
            <a:pPr>
              <a:buNone/>
            </a:pPr>
            <a:r>
              <a:rPr lang="en-US"/>
              <a:t>Tier B polygon as the Minnesota river is defined as an impaired water body.</a:t>
            </a:r>
          </a:p>
          <a:p>
            <a:pPr>
              <a:buNone/>
            </a:pPr>
            <a:r>
              <a:rPr lang="en-US"/>
              <a:t>This gully was found to have 32 active investigation or cleanup sites found within a mile radius</a:t>
            </a:r>
          </a:p>
          <a:p>
            <a:pPr>
              <a:buNone/>
            </a:pPr>
            <a:r>
              <a:rPr lang="en-US"/>
              <a:t> final score of 57.</a:t>
            </a:r>
          </a:p>
          <a:p>
            <a:pPr>
              <a:buNone/>
            </a:pPr>
            <a:r>
              <a:rPr lang="en-US"/>
              <a:t> </a:t>
            </a:r>
          </a:p>
        </p:txBody>
      </p:sp>
    </p:spTree>
    <p:extLst>
      <p:ext uri="{BB962C8B-B14F-4D97-AF65-F5344CB8AC3E}">
        <p14:creationId xmlns:p14="http://schemas.microsoft.com/office/powerpoint/2010/main" val="17102167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Leila</a:t>
            </a:r>
          </a:p>
        </p:txBody>
      </p:sp>
    </p:spTree>
    <p:extLst>
      <p:ext uri="{BB962C8B-B14F-4D97-AF65-F5344CB8AC3E}">
        <p14:creationId xmlns:p14="http://schemas.microsoft.com/office/powerpoint/2010/main" val="1046190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nSpc>
                <a:spcPct val="114999"/>
              </a:lnSpc>
              <a:buNone/>
            </a:pPr>
            <a:r>
              <a:rPr lang="en-US"/>
              <a:t>Faith</a:t>
            </a:r>
          </a:p>
          <a:p>
            <a:pPr marL="171450" indent="-171450">
              <a:lnSpc>
                <a:spcPct val="114999"/>
              </a:lnSpc>
              <a:buFont typeface="Calibri"/>
              <a:buChar char="-"/>
            </a:pPr>
            <a:r>
              <a:rPr lang="en-US"/>
              <a:t>So that was a bit of an overview of our gully ranking project </a:t>
            </a:r>
          </a:p>
          <a:p>
            <a:pPr marL="171450" indent="-171450">
              <a:lnSpc>
                <a:spcPct val="114999"/>
              </a:lnSpc>
              <a:buFont typeface="Calibri"/>
              <a:buChar char="-"/>
            </a:pPr>
            <a:r>
              <a:rPr lang="en-US"/>
              <a:t>To move forward, there are a few things we want to mention</a:t>
            </a:r>
          </a:p>
          <a:p>
            <a:pPr marL="171450" indent="-171450">
              <a:lnSpc>
                <a:spcPct val="114999"/>
              </a:lnSpc>
              <a:buFont typeface="Calibri"/>
              <a:buChar char="-"/>
            </a:pPr>
            <a:r>
              <a:rPr lang="en-US"/>
              <a:t>First, we want to know what the LMRWD priorities are: are gullies on public land of higher priority than private?</a:t>
            </a:r>
          </a:p>
          <a:p>
            <a:pPr marL="171450" indent="-171450">
              <a:lnSpc>
                <a:spcPct val="114999"/>
              </a:lnSpc>
              <a:buFont typeface="Calibri"/>
              <a:buChar char="-"/>
            </a:pPr>
            <a:r>
              <a:rPr lang="en-US"/>
              <a:t>Next, we think its important to complete feasibility studies for the top ranking gullies and hopefully begin project planning</a:t>
            </a:r>
          </a:p>
          <a:p>
            <a:pPr marL="171450" indent="-171450">
              <a:lnSpc>
                <a:spcPct val="114999"/>
              </a:lnSpc>
              <a:buFont typeface="Calibri"/>
              <a:buChar char="-"/>
            </a:pPr>
            <a:r>
              <a:rPr lang="en-US"/>
              <a:t>We mentioned the 2008 gully inventory, and that project used </a:t>
            </a:r>
            <a:r>
              <a:rPr lang="en-US" err="1"/>
              <a:t>LiDar</a:t>
            </a:r>
            <a:r>
              <a:rPr lang="en-US"/>
              <a:t> data to determine possible locations of gullies</a:t>
            </a:r>
          </a:p>
          <a:p>
            <a:pPr marL="628650" lvl="1" indent="-171450">
              <a:lnSpc>
                <a:spcPct val="114999"/>
              </a:lnSpc>
              <a:buFont typeface="Calibri"/>
              <a:buChar char="-"/>
            </a:pPr>
            <a:r>
              <a:rPr lang="en-US"/>
              <a:t>At this point, the </a:t>
            </a:r>
            <a:r>
              <a:rPr lang="en-US" err="1"/>
              <a:t>LiDar</a:t>
            </a:r>
            <a:r>
              <a:rPr lang="en-US"/>
              <a:t> data they used is likely over a decade old</a:t>
            </a:r>
          </a:p>
          <a:p>
            <a:pPr marL="628650" lvl="1" indent="-171450">
              <a:lnSpc>
                <a:spcPct val="114999"/>
              </a:lnSpc>
              <a:buFont typeface="Calibri"/>
              <a:buChar char="-"/>
            </a:pPr>
            <a:r>
              <a:rPr lang="en-US"/>
              <a:t>We recommend conducting another </a:t>
            </a:r>
            <a:r>
              <a:rPr lang="en-US" err="1"/>
              <a:t>LiDar</a:t>
            </a:r>
            <a:r>
              <a:rPr lang="en-US"/>
              <a:t> data analysis when new </a:t>
            </a:r>
            <a:r>
              <a:rPr lang="en-US" err="1"/>
              <a:t>LiDar</a:t>
            </a:r>
            <a:r>
              <a:rPr lang="en-US"/>
              <a:t> data for MN is released – we heard it is sometime soon</a:t>
            </a:r>
          </a:p>
          <a:p>
            <a:pPr marL="171450" indent="-171450">
              <a:lnSpc>
                <a:spcPct val="114999"/>
              </a:lnSpc>
              <a:buFont typeface="Calibri"/>
              <a:buChar char="-"/>
            </a:pPr>
            <a:r>
              <a:rPr lang="en-US"/>
              <a:t>Finally, for the sites we were unable to access, we recommend conducting a drone study to take a look at the severity of these gullies </a:t>
            </a:r>
          </a:p>
          <a:p>
            <a:pPr marL="0" indent="0">
              <a:lnSpc>
                <a:spcPct val="114999"/>
              </a:lnSpc>
              <a:buNone/>
            </a:pPr>
            <a:endParaRPr lang="en-US"/>
          </a:p>
          <a:p>
            <a:pPr marL="285750" indent="-285750">
              <a:lnSpc>
                <a:spcPct val="114999"/>
              </a:lnSpc>
              <a:buChar char="•"/>
            </a:pPr>
            <a:endParaRPr lang="en-US"/>
          </a:p>
        </p:txBody>
      </p:sp>
    </p:spTree>
    <p:extLst>
      <p:ext uri="{BB962C8B-B14F-4D97-AF65-F5344CB8AC3E}">
        <p14:creationId xmlns:p14="http://schemas.microsoft.com/office/powerpoint/2010/main" val="542543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142c9cbe2f7_2_2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g142c9cbe2f7_2_250:notes"/>
          <p:cNvSpPr txBox="1">
            <a:spLocks noGrp="1"/>
          </p:cNvSpPr>
          <p:nvPr>
            <p:ph type="body" idx="1"/>
          </p:nvPr>
        </p:nvSpPr>
        <p:spPr>
          <a:xfrm>
            <a:off x="685800" y="4400550"/>
            <a:ext cx="5486400" cy="36004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US" sz="1300"/>
              <a:t>Faith</a:t>
            </a:r>
            <a:endParaRPr sz="1300"/>
          </a:p>
        </p:txBody>
      </p:sp>
      <p:sp>
        <p:nvSpPr>
          <p:cNvPr id="453" name="Google Shape;453;g142c9cbe2f7_2_250:notes"/>
          <p:cNvSpPr txBox="1">
            <a:spLocks noGrp="1"/>
          </p:cNvSpPr>
          <p:nvPr>
            <p:ph type="sldNum" idx="12"/>
          </p:nvPr>
        </p:nvSpPr>
        <p:spPr>
          <a:xfrm>
            <a:off x="3884613" y="8685214"/>
            <a:ext cx="2971800" cy="458787"/>
          </a:xfrm>
          <a:prstGeom prst="rect">
            <a:avLst/>
          </a:prstGeom>
          <a:noFill/>
          <a:ln>
            <a:noFill/>
          </a:ln>
        </p:spPr>
        <p:txBody>
          <a:bodyPr spcFirstLastPara="1" wrap="square" lIns="91100" tIns="45550" rIns="91100" bIns="45550" anchor="b" anchorCtr="0">
            <a:noAutofit/>
          </a:bodyPr>
          <a:lstStyle/>
          <a:p>
            <a:pPr marL="0" lvl="0" indent="0" algn="r" rtl="0">
              <a:spcBef>
                <a:spcPts val="0"/>
              </a:spcBef>
              <a:spcAft>
                <a:spcPts val="0"/>
              </a:spcAft>
              <a:buNone/>
            </a:pPr>
            <a:fld id="{00000000-1234-1234-1234-123412341234}" type="slidenum">
              <a:rPr lang="en" sz="1300"/>
              <a:t>29</a:t>
            </a:fld>
            <a:endParaRPr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42c9cbe2f7_2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g142c9cbe2f7_2_95:notes"/>
          <p:cNvSpPr txBox="1">
            <a:spLocks noGrp="1"/>
          </p:cNvSpPr>
          <p:nvPr>
            <p:ph type="body" idx="1"/>
          </p:nvPr>
        </p:nvSpPr>
        <p:spPr>
          <a:xfrm>
            <a:off x="685800" y="4400550"/>
            <a:ext cx="5486400" cy="36004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
                <a:solidFill>
                  <a:schemeClr val="dk1"/>
                </a:solidFill>
              </a:rPr>
              <a:t>Leila</a:t>
            </a:r>
          </a:p>
          <a:p>
            <a:pPr marL="0" lvl="0" indent="0" algn="l" rtl="0">
              <a:spcBef>
                <a:spcPts val="0"/>
              </a:spcBef>
              <a:spcAft>
                <a:spcPts val="0"/>
              </a:spcAft>
              <a:buNone/>
            </a:pPr>
            <a:endParaRPr sz="1300"/>
          </a:p>
        </p:txBody>
      </p:sp>
      <p:sp>
        <p:nvSpPr>
          <p:cNvPr id="219" name="Google Shape;219;g142c9cbe2f7_2_95:notes"/>
          <p:cNvSpPr txBox="1">
            <a:spLocks noGrp="1"/>
          </p:cNvSpPr>
          <p:nvPr>
            <p:ph type="sldNum" idx="12"/>
          </p:nvPr>
        </p:nvSpPr>
        <p:spPr>
          <a:xfrm>
            <a:off x="3884613" y="8685214"/>
            <a:ext cx="2971800" cy="458787"/>
          </a:xfrm>
          <a:prstGeom prst="rect">
            <a:avLst/>
          </a:prstGeom>
          <a:noFill/>
          <a:ln>
            <a:noFill/>
          </a:ln>
        </p:spPr>
        <p:txBody>
          <a:bodyPr spcFirstLastPara="1" wrap="square" lIns="91100" tIns="45550" rIns="91100" bIns="45550" anchor="b" anchorCtr="0">
            <a:noAutofit/>
          </a:bodyPr>
          <a:lstStyle/>
          <a:p>
            <a:pPr marL="0" lvl="0" indent="0" algn="r" rtl="0">
              <a:spcBef>
                <a:spcPts val="0"/>
              </a:spcBef>
              <a:spcAft>
                <a:spcPts val="0"/>
              </a:spcAft>
              <a:buNone/>
            </a:pPr>
            <a:fld id="{00000000-1234-1234-1234-123412341234}" type="slidenum">
              <a:rPr lang="en" sz="1300"/>
              <a:t>3</a:t>
            </a:fld>
            <a:endParaRPr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58cc8681b8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58cc8681b8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Char char="-"/>
            </a:pPr>
            <a:r>
              <a:rPr lang="en"/>
              <a:t>Faith</a:t>
            </a:r>
          </a:p>
          <a:p>
            <a:pPr marL="457200" lvl="0" indent="-298450" algn="l">
              <a:spcBef>
                <a:spcPts val="0"/>
              </a:spcBef>
              <a:spcAft>
                <a:spcPts val="0"/>
              </a:spcAft>
              <a:buSzPts val="1100"/>
              <a:buChar char="-"/>
            </a:pPr>
            <a:r>
              <a:rPr lang="en"/>
              <a:t>To start off, we should talk about what a gully is</a:t>
            </a:r>
            <a:endParaRPr/>
          </a:p>
          <a:p>
            <a:pPr marL="457200" lvl="0" indent="-298450" algn="l" rtl="0">
              <a:spcBef>
                <a:spcPts val="0"/>
              </a:spcBef>
              <a:spcAft>
                <a:spcPts val="0"/>
              </a:spcAft>
              <a:buSzPts val="1100"/>
              <a:buChar char="-"/>
            </a:pPr>
            <a:r>
              <a:rPr lang="en"/>
              <a:t>A gully is a landform created by running water where the water is flowing fast enough to detach and carry away soil particles and over time, will remove large amounts of sediment and create a landform that looks much like a ravine or small valley</a:t>
            </a:r>
            <a:endParaRPr/>
          </a:p>
          <a:p>
            <a:pPr marL="457200" lvl="0" indent="-298450" algn="l" rtl="0">
              <a:spcBef>
                <a:spcPts val="0"/>
              </a:spcBef>
              <a:spcAft>
                <a:spcPts val="0"/>
              </a:spcAft>
              <a:buSzPts val="1100"/>
              <a:buChar char="-"/>
            </a:pPr>
            <a:r>
              <a:rPr lang="en"/>
              <a:t>They are typically narrow, so as the gully grows, the water is able to flow faster and erode away more sediment</a:t>
            </a:r>
          </a:p>
          <a:p>
            <a:pPr marL="158750" indent="0">
              <a:buNone/>
            </a:pPr>
            <a:endParaRPr lang="e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58cc8681b8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58cc8681b8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Char char="-"/>
            </a:pPr>
            <a:r>
              <a:rPr lang="en"/>
              <a:t>Faith</a:t>
            </a:r>
          </a:p>
          <a:p>
            <a:pPr marL="457200" lvl="0" indent="-298450" algn="l">
              <a:spcBef>
                <a:spcPts val="0"/>
              </a:spcBef>
              <a:spcAft>
                <a:spcPts val="0"/>
              </a:spcAft>
              <a:buSzPts val="1100"/>
              <a:buChar char="-"/>
            </a:pPr>
            <a:r>
              <a:rPr lang="en"/>
              <a:t>We monitor these landforms because of the major changes it can cause on the land</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This sediment moves downstream and typically enters nearby water bodies, which can increase total suspended solids and ultimately decrease biodiversity in rivers and lakes</a:t>
            </a:r>
            <a:endParaRPr/>
          </a:p>
          <a:p>
            <a:pPr marL="457200" lvl="0" indent="-298450" algn="l" rtl="0">
              <a:spcBef>
                <a:spcPts val="0"/>
              </a:spcBef>
              <a:spcAft>
                <a:spcPts val="0"/>
              </a:spcAft>
              <a:buSzPts val="1100"/>
              <a:buChar char="-"/>
            </a:pPr>
            <a:r>
              <a:rPr lang="en"/>
              <a:t>The movement of large amounts of sediment removes parts of the land and makes it unusable</a:t>
            </a:r>
            <a:endParaRPr/>
          </a:p>
          <a:p>
            <a:pPr marL="457200" lvl="0" indent="-298450" algn="l" rtl="0">
              <a:spcBef>
                <a:spcPts val="0"/>
              </a:spcBef>
              <a:spcAft>
                <a:spcPts val="0"/>
              </a:spcAft>
              <a:buSzPts val="1100"/>
              <a:buChar char="-"/>
            </a:pPr>
            <a:r>
              <a:rPr lang="en"/>
              <a:t>In this process we often also lose trees into the gully and lose large amounts of canopy cover</a:t>
            </a:r>
            <a:endParaRPr/>
          </a:p>
          <a:p>
            <a:pPr>
              <a:buChar char="-"/>
            </a:pPr>
            <a:r>
              <a:rPr lang="en"/>
              <a:t>Infrastructure can also be damaged: </a:t>
            </a:r>
          </a:p>
          <a:p>
            <a:pPr marL="457200" lvl="0" indent="-298450" algn="l" rtl="0">
              <a:spcBef>
                <a:spcPts val="0"/>
              </a:spcBef>
              <a:spcAft>
                <a:spcPts val="0"/>
              </a:spcAft>
              <a:buSzPts val="1100"/>
              <a:buChar char="-"/>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2ec19288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2ec19288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Stefanie</a:t>
            </a:r>
          </a:p>
          <a:p>
            <a:pPr marL="0" indent="0">
              <a:buNone/>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2ec192880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2ec192880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Stefanie</a:t>
            </a:r>
          </a:p>
          <a:p>
            <a:pPr marL="0" indent="0">
              <a:buNone/>
            </a:pPr>
            <a:r>
              <a:rPr lang="en-US"/>
              <a:t>OG Survey 123 was created in 2020, updated in 2021, and then updated again by is in 2023</a:t>
            </a:r>
          </a:p>
          <a:p>
            <a:pPr marL="0" indent="0">
              <a:buNone/>
            </a:pPr>
            <a:r>
              <a:rPr lang="en-US"/>
              <a:t>The updates helped us to keep note of information that would be useful later when determining which gullies were good and feasible projects for restoration.</a:t>
            </a:r>
          </a:p>
          <a:p>
            <a:pPr marL="0" indent="0">
              <a:buNone/>
            </a:pPr>
            <a:r>
              <a:rPr lang="en-US"/>
              <a:t>The erosion score shows the gullies potential for future erosion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2ec192880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2ec192880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Leila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2ec192880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2ec192880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Leila</a:t>
            </a:r>
          </a:p>
          <a:p>
            <a:pPr marL="171450" indent="-171450">
              <a:buFont typeface="Calibri"/>
              <a:buChar char="-"/>
            </a:pPr>
            <a:r>
              <a:rPr lang="en-US"/>
              <a:t>Throughout the field work, and after it was completed, we came up with a method to rank the gullies in order to prioritize some for restoration purposes</a:t>
            </a:r>
          </a:p>
          <a:p>
            <a:pPr marL="171450" indent="-171450">
              <a:buFont typeface="Calibri"/>
              <a:buChar char="-"/>
            </a:pPr>
            <a:r>
              <a:rPr lang="en-US"/>
              <a:t>Ultimately, our system consists of two parts. Part 1 consists of organizing gullies into 1 of 4 categories to reflect safety concerns and the LMRWD project prioritization of public property (Figure 1). Part 2 consists of assigning points to each gully to rank gullies within their given categories, which we will explain in more detail shortly</a:t>
            </a:r>
          </a:p>
          <a:p>
            <a:pPr marL="171450" indent="-171450">
              <a:buFont typeface="Calibri"/>
              <a:buChar char="-"/>
            </a:pPr>
            <a:r>
              <a:rPr lang="en-US"/>
              <a:t>To organize the gullies we began with sorting by accessibility. There were a handful of gullies that were inaccessible, meaning we were physically unable to get to them by foot. These gullies were not included in our ranking.</a:t>
            </a:r>
          </a:p>
          <a:p>
            <a:pPr marL="171450" indent="-171450">
              <a:buFont typeface="Calibri"/>
              <a:buChar char="-"/>
            </a:pPr>
            <a:r>
              <a:rPr lang="en-US"/>
              <a:t>Then we determined whether or not the gullies posed an immediate safety concern or not. If a gully was within 50 ft of infrastructure, such as buildings, roads, trails, or railroad tracks, they were considered safety concerns</a:t>
            </a:r>
          </a:p>
          <a:p>
            <a:pPr marL="171450" indent="-171450">
              <a:buFont typeface="Calibri"/>
              <a:buChar char="-"/>
            </a:pPr>
            <a:r>
              <a:rPr lang="en-US"/>
              <a:t>Finally, the gullies were categorized by whether they were on private or public land. Considering public land is easier to fund and get permission to complete, they are given more priority in this ranking</a:t>
            </a:r>
          </a:p>
          <a:p>
            <a:pPr marL="171450" indent="-171450">
              <a:buFont typeface="Calibri"/>
              <a:buChar char="-"/>
            </a:pPr>
            <a:r>
              <a:rPr lang="en-US"/>
              <a:t>This categorization method leaves 4 separate lists</a:t>
            </a:r>
          </a:p>
          <a:p>
            <a:pPr marL="171450" indent="-171450">
              <a:buFont typeface="Calibri"/>
              <a:buChar char="-"/>
            </a:pPr>
            <a:r>
              <a:rPr lang="en-US"/>
              <a:t>We give the highest priority to the public safety concern gully list, moderate to private safety concern and public no safety concern lists, and then the lowest priority to the private no safety gullies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3"/>
            <a:ext cx="6858000" cy="1790700"/>
          </a:xfrm>
        </p:spPr>
        <p:txBody>
          <a:bodyPr anchor="b"/>
          <a:lstStyle>
            <a:lvl1pPr algn="ctr">
              <a:defRPr sz="45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32" indent="0" algn="ctr">
              <a:buNone/>
              <a:defRPr sz="1500"/>
            </a:lvl2pPr>
            <a:lvl3pPr marL="685864" indent="0" algn="ctr">
              <a:buNone/>
              <a:defRPr sz="1350"/>
            </a:lvl3pPr>
            <a:lvl4pPr marL="1028797" indent="0" algn="ctr">
              <a:buNone/>
              <a:defRPr sz="1200"/>
            </a:lvl4pPr>
            <a:lvl5pPr marL="1371729" indent="0" algn="ctr">
              <a:buNone/>
              <a:defRPr sz="1200"/>
            </a:lvl5pPr>
            <a:lvl6pPr marL="1714661" indent="0" algn="ctr">
              <a:buNone/>
              <a:defRPr sz="1200"/>
            </a:lvl6pPr>
            <a:lvl7pPr marL="2057593" indent="0" algn="ctr">
              <a:buNone/>
              <a:defRPr sz="1200"/>
            </a:lvl7pPr>
            <a:lvl8pPr marL="2400525" indent="0" algn="ctr">
              <a:buNone/>
              <a:defRPr sz="1200"/>
            </a:lvl8pPr>
            <a:lvl9pPr marL="2743457"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1776619-664E-40DF-9832-926C96F13F01}" type="datetimeFigureOut">
              <a:rPr lang="en-US" smtClean="0"/>
              <a:t>7/19/2023</a:t>
            </a:fld>
            <a:endParaRPr lang="en-US"/>
          </a:p>
        </p:txBody>
      </p:sp>
      <p:sp>
        <p:nvSpPr>
          <p:cNvPr id="5" name="Footer Placeholder 4"/>
          <p:cNvSpPr>
            <a:spLocks noGrp="1"/>
          </p:cNvSpPr>
          <p:nvPr>
            <p:ph type="ftr" sz="quarter" idx="11"/>
          </p:nvPr>
        </p:nvSpPr>
        <p:spPr/>
        <p:txBody>
          <a:bodyPr/>
          <a:lstStyle/>
          <a:p>
            <a:fld id="{C9C07506-B5A4-4E89-947E-8CCF2F8FAE0E}" type="slidenum">
              <a:rPr lang="en-US" smtClean="0"/>
              <a:pPr/>
              <a:t>‹#›</a:t>
            </a:fld>
            <a:endParaRPr lang="en-US"/>
          </a:p>
        </p:txBody>
      </p:sp>
    </p:spTree>
    <p:extLst>
      <p:ext uri="{BB962C8B-B14F-4D97-AF65-F5344CB8AC3E}">
        <p14:creationId xmlns:p14="http://schemas.microsoft.com/office/powerpoint/2010/main" val="3641581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776619-664E-40DF-9832-926C96F13F01}" type="datetimeFigureOut">
              <a:rPr lang="en-US" smtClean="0"/>
              <a:t>7/19/2023</a:t>
            </a:fld>
            <a:endParaRPr lang="en-US"/>
          </a:p>
        </p:txBody>
      </p:sp>
      <p:sp>
        <p:nvSpPr>
          <p:cNvPr id="5" name="Footer Placeholder 4"/>
          <p:cNvSpPr>
            <a:spLocks noGrp="1"/>
          </p:cNvSpPr>
          <p:nvPr>
            <p:ph type="ftr" sz="quarter" idx="11"/>
          </p:nvPr>
        </p:nvSpPr>
        <p:spPr/>
        <p:txBody>
          <a:bodyPr/>
          <a:lstStyle/>
          <a:p>
            <a:fld id="{C9C07506-B5A4-4E89-947E-8CCF2F8FAE0E}" type="slidenum">
              <a:rPr lang="en-US" smtClean="0"/>
              <a:pPr/>
              <a:t>‹#›</a:t>
            </a:fld>
            <a:endParaRPr lang="en-US"/>
          </a:p>
        </p:txBody>
      </p:sp>
    </p:spTree>
    <p:extLst>
      <p:ext uri="{BB962C8B-B14F-4D97-AF65-F5344CB8AC3E}">
        <p14:creationId xmlns:p14="http://schemas.microsoft.com/office/powerpoint/2010/main" val="2829380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32" indent="0">
              <a:buNone/>
              <a:defRPr sz="1500">
                <a:solidFill>
                  <a:schemeClr val="tx1">
                    <a:tint val="75000"/>
                  </a:schemeClr>
                </a:solidFill>
              </a:defRPr>
            </a:lvl2pPr>
            <a:lvl3pPr marL="685864" indent="0">
              <a:buNone/>
              <a:defRPr sz="1350">
                <a:solidFill>
                  <a:schemeClr val="tx1">
                    <a:tint val="75000"/>
                  </a:schemeClr>
                </a:solidFill>
              </a:defRPr>
            </a:lvl3pPr>
            <a:lvl4pPr marL="1028797" indent="0">
              <a:buNone/>
              <a:defRPr sz="1200">
                <a:solidFill>
                  <a:schemeClr val="tx1">
                    <a:tint val="75000"/>
                  </a:schemeClr>
                </a:solidFill>
              </a:defRPr>
            </a:lvl4pPr>
            <a:lvl5pPr marL="1371729" indent="0">
              <a:buNone/>
              <a:defRPr sz="1200">
                <a:solidFill>
                  <a:schemeClr val="tx1">
                    <a:tint val="75000"/>
                  </a:schemeClr>
                </a:solidFill>
              </a:defRPr>
            </a:lvl5pPr>
            <a:lvl6pPr marL="1714661" indent="0">
              <a:buNone/>
              <a:defRPr sz="1200">
                <a:solidFill>
                  <a:schemeClr val="tx1">
                    <a:tint val="75000"/>
                  </a:schemeClr>
                </a:solidFill>
              </a:defRPr>
            </a:lvl6pPr>
            <a:lvl7pPr marL="2057593" indent="0">
              <a:buNone/>
              <a:defRPr sz="1200">
                <a:solidFill>
                  <a:schemeClr val="tx1">
                    <a:tint val="75000"/>
                  </a:schemeClr>
                </a:solidFill>
              </a:defRPr>
            </a:lvl7pPr>
            <a:lvl8pPr marL="2400525" indent="0">
              <a:buNone/>
              <a:defRPr sz="1200">
                <a:solidFill>
                  <a:schemeClr val="tx1">
                    <a:tint val="75000"/>
                  </a:schemeClr>
                </a:solidFill>
              </a:defRPr>
            </a:lvl8pPr>
            <a:lvl9pPr marL="2743457"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776619-664E-40DF-9832-926C96F13F01}" type="datetimeFigureOut">
              <a:rPr lang="en-US" smtClean="0"/>
              <a:t>7/19/2023</a:t>
            </a:fld>
            <a:endParaRPr lang="en-US"/>
          </a:p>
        </p:txBody>
      </p:sp>
      <p:sp>
        <p:nvSpPr>
          <p:cNvPr id="7" name="Footer Placeholder 4">
            <a:extLst>
              <a:ext uri="{FF2B5EF4-FFF2-40B4-BE49-F238E27FC236}">
                <a16:creationId xmlns:a16="http://schemas.microsoft.com/office/drawing/2014/main" id="{F8DD3A3F-79E1-4AC9-B829-20B821218CA0}"/>
              </a:ext>
            </a:extLst>
          </p:cNvPr>
          <p:cNvSpPr>
            <a:spLocks noGrp="1"/>
          </p:cNvSpPr>
          <p:nvPr>
            <p:ph type="ftr" sz="quarter" idx="11"/>
          </p:nvPr>
        </p:nvSpPr>
        <p:spPr>
          <a:xfrm>
            <a:off x="8639298" y="0"/>
            <a:ext cx="355518" cy="273844"/>
          </a:xfrm>
        </p:spPr>
        <p:txBody>
          <a:bodyPr/>
          <a:lstStyle/>
          <a:p>
            <a:fld id="{C9C07506-B5A4-4E89-947E-8CCF2F8FAE0E}" type="slidenum">
              <a:rPr lang="en-US" smtClean="0"/>
              <a:pPr/>
              <a:t>‹#›</a:t>
            </a:fld>
            <a:endParaRPr lang="en-US"/>
          </a:p>
        </p:txBody>
      </p:sp>
    </p:spTree>
    <p:extLst>
      <p:ext uri="{BB962C8B-B14F-4D97-AF65-F5344CB8AC3E}">
        <p14:creationId xmlns:p14="http://schemas.microsoft.com/office/powerpoint/2010/main" val="25258693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p:cNvSpPr>
            <a:spLocks noGrp="1"/>
          </p:cNvSpPr>
          <p:nvPr>
            <p:ph sz="half" idx="1"/>
          </p:nvPr>
        </p:nvSpPr>
        <p:spPr>
          <a:xfrm>
            <a:off x="628650" y="1369219"/>
            <a:ext cx="3886200" cy="3263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776619-664E-40DF-9832-926C96F13F01}" type="datetimeFigureOut">
              <a:rPr lang="en-US" smtClean="0"/>
              <a:t>7/19/2023</a:t>
            </a:fld>
            <a:endParaRPr lang="en-US"/>
          </a:p>
        </p:txBody>
      </p:sp>
      <p:sp>
        <p:nvSpPr>
          <p:cNvPr id="8" name="Footer Placeholder 4">
            <a:extLst>
              <a:ext uri="{FF2B5EF4-FFF2-40B4-BE49-F238E27FC236}">
                <a16:creationId xmlns:a16="http://schemas.microsoft.com/office/drawing/2014/main" id="{0FA89C13-DFCD-40E2-996F-33045C006DFD}"/>
              </a:ext>
            </a:extLst>
          </p:cNvPr>
          <p:cNvSpPr>
            <a:spLocks noGrp="1"/>
          </p:cNvSpPr>
          <p:nvPr>
            <p:ph type="ftr" sz="quarter" idx="11"/>
          </p:nvPr>
        </p:nvSpPr>
        <p:spPr>
          <a:xfrm>
            <a:off x="8639298" y="0"/>
            <a:ext cx="355518" cy="273844"/>
          </a:xfrm>
        </p:spPr>
        <p:txBody>
          <a:bodyPr/>
          <a:lstStyle/>
          <a:p>
            <a:fld id="{C9C07506-B5A4-4E89-947E-8CCF2F8FAE0E}" type="slidenum">
              <a:rPr lang="en-US" smtClean="0"/>
              <a:pPr/>
              <a:t>‹#›</a:t>
            </a:fld>
            <a:endParaRPr lang="en-US"/>
          </a:p>
        </p:txBody>
      </p:sp>
    </p:spTree>
    <p:extLst>
      <p:ext uri="{BB962C8B-B14F-4D97-AF65-F5344CB8AC3E}">
        <p14:creationId xmlns:p14="http://schemas.microsoft.com/office/powerpoint/2010/main" val="3502094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lvl1pPr>
              <a:defRPr>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32" indent="0">
              <a:buNone/>
              <a:defRPr sz="1500" b="1"/>
            </a:lvl2pPr>
            <a:lvl3pPr marL="685864" indent="0">
              <a:buNone/>
              <a:defRPr sz="1350" b="1"/>
            </a:lvl3pPr>
            <a:lvl4pPr marL="1028797" indent="0">
              <a:buNone/>
              <a:defRPr sz="1200" b="1"/>
            </a:lvl4pPr>
            <a:lvl5pPr marL="1371729" indent="0">
              <a:buNone/>
              <a:defRPr sz="1200" b="1"/>
            </a:lvl5pPr>
            <a:lvl6pPr marL="1714661" indent="0">
              <a:buNone/>
              <a:defRPr sz="1200" b="1"/>
            </a:lvl6pPr>
            <a:lvl7pPr marL="2057593" indent="0">
              <a:buNone/>
              <a:defRPr sz="1200" b="1"/>
            </a:lvl7pPr>
            <a:lvl8pPr marL="2400525" indent="0">
              <a:buNone/>
              <a:defRPr sz="1200" b="1"/>
            </a:lvl8pPr>
            <a:lvl9pPr marL="2743457"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32" indent="0">
              <a:buNone/>
              <a:defRPr sz="1500" b="1"/>
            </a:lvl2pPr>
            <a:lvl3pPr marL="685864" indent="0">
              <a:buNone/>
              <a:defRPr sz="1350" b="1"/>
            </a:lvl3pPr>
            <a:lvl4pPr marL="1028797" indent="0">
              <a:buNone/>
              <a:defRPr sz="1200" b="1"/>
            </a:lvl4pPr>
            <a:lvl5pPr marL="1371729" indent="0">
              <a:buNone/>
              <a:defRPr sz="1200" b="1"/>
            </a:lvl5pPr>
            <a:lvl6pPr marL="1714661" indent="0">
              <a:buNone/>
              <a:defRPr sz="1200" b="1"/>
            </a:lvl6pPr>
            <a:lvl7pPr marL="2057593" indent="0">
              <a:buNone/>
              <a:defRPr sz="1200" b="1"/>
            </a:lvl7pPr>
            <a:lvl8pPr marL="2400525" indent="0">
              <a:buNone/>
              <a:defRPr sz="1200" b="1"/>
            </a:lvl8pPr>
            <a:lvl9pPr marL="274345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776619-664E-40DF-9832-926C96F13F01}" type="datetimeFigureOut">
              <a:rPr lang="en-US" smtClean="0"/>
              <a:t>7/19/2023</a:t>
            </a:fld>
            <a:endParaRPr lang="en-US"/>
          </a:p>
        </p:txBody>
      </p:sp>
      <p:sp>
        <p:nvSpPr>
          <p:cNvPr id="10" name="Footer Placeholder 4">
            <a:extLst>
              <a:ext uri="{FF2B5EF4-FFF2-40B4-BE49-F238E27FC236}">
                <a16:creationId xmlns:a16="http://schemas.microsoft.com/office/drawing/2014/main" id="{144FF6E5-4B3E-4B47-A5C4-7B4B53A66DE3}"/>
              </a:ext>
            </a:extLst>
          </p:cNvPr>
          <p:cNvSpPr>
            <a:spLocks noGrp="1"/>
          </p:cNvSpPr>
          <p:nvPr>
            <p:ph type="ftr" sz="quarter" idx="11"/>
          </p:nvPr>
        </p:nvSpPr>
        <p:spPr>
          <a:xfrm>
            <a:off x="8639298" y="0"/>
            <a:ext cx="355518" cy="273844"/>
          </a:xfrm>
        </p:spPr>
        <p:txBody>
          <a:bodyPr/>
          <a:lstStyle/>
          <a:p>
            <a:fld id="{C9C07506-B5A4-4E89-947E-8CCF2F8FAE0E}" type="slidenum">
              <a:rPr lang="en-US" smtClean="0"/>
              <a:pPr/>
              <a:t>‹#›</a:t>
            </a:fld>
            <a:endParaRPr lang="en-US"/>
          </a:p>
        </p:txBody>
      </p:sp>
    </p:spTree>
    <p:extLst>
      <p:ext uri="{BB962C8B-B14F-4D97-AF65-F5344CB8AC3E}">
        <p14:creationId xmlns:p14="http://schemas.microsoft.com/office/powerpoint/2010/main" val="3151664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31776619-664E-40DF-9832-926C96F13F01}" type="datetimeFigureOut">
              <a:rPr lang="en-US" smtClean="0"/>
              <a:t>7/19/2023</a:t>
            </a:fld>
            <a:endParaRPr lang="en-US"/>
          </a:p>
        </p:txBody>
      </p:sp>
      <p:sp>
        <p:nvSpPr>
          <p:cNvPr id="6" name="Footer Placeholder 4">
            <a:extLst>
              <a:ext uri="{FF2B5EF4-FFF2-40B4-BE49-F238E27FC236}">
                <a16:creationId xmlns:a16="http://schemas.microsoft.com/office/drawing/2014/main" id="{82B81967-A2CE-408D-8C84-10D7F947C307}"/>
              </a:ext>
            </a:extLst>
          </p:cNvPr>
          <p:cNvSpPr>
            <a:spLocks noGrp="1"/>
          </p:cNvSpPr>
          <p:nvPr>
            <p:ph type="ftr" sz="quarter" idx="11"/>
          </p:nvPr>
        </p:nvSpPr>
        <p:spPr>
          <a:xfrm>
            <a:off x="8639298" y="0"/>
            <a:ext cx="355518" cy="273844"/>
          </a:xfrm>
        </p:spPr>
        <p:txBody>
          <a:bodyPr/>
          <a:lstStyle/>
          <a:p>
            <a:fld id="{C9C07506-B5A4-4E89-947E-8CCF2F8FAE0E}" type="slidenum">
              <a:rPr lang="en-US" smtClean="0"/>
              <a:pPr/>
              <a:t>‹#›</a:t>
            </a:fld>
            <a:endParaRPr lang="en-US"/>
          </a:p>
        </p:txBody>
      </p:sp>
    </p:spTree>
    <p:extLst>
      <p:ext uri="{BB962C8B-B14F-4D97-AF65-F5344CB8AC3E}">
        <p14:creationId xmlns:p14="http://schemas.microsoft.com/office/powerpoint/2010/main" val="1477186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776619-664E-40DF-9832-926C96F13F01}" type="datetimeFigureOut">
              <a:rPr lang="en-US" smtClean="0"/>
              <a:t>7/19/2023</a:t>
            </a:fld>
            <a:endParaRPr lang="en-US"/>
          </a:p>
        </p:txBody>
      </p:sp>
      <p:sp>
        <p:nvSpPr>
          <p:cNvPr id="5" name="Footer Placeholder 4">
            <a:extLst>
              <a:ext uri="{FF2B5EF4-FFF2-40B4-BE49-F238E27FC236}">
                <a16:creationId xmlns:a16="http://schemas.microsoft.com/office/drawing/2014/main" id="{13B8E6ED-949C-43E2-92AC-12B44E5DDADA}"/>
              </a:ext>
            </a:extLst>
          </p:cNvPr>
          <p:cNvSpPr>
            <a:spLocks noGrp="1"/>
          </p:cNvSpPr>
          <p:nvPr>
            <p:ph type="ftr" sz="quarter" idx="11"/>
          </p:nvPr>
        </p:nvSpPr>
        <p:spPr>
          <a:xfrm>
            <a:off x="8639298" y="0"/>
            <a:ext cx="355518" cy="273844"/>
          </a:xfrm>
        </p:spPr>
        <p:txBody>
          <a:bodyPr/>
          <a:lstStyle/>
          <a:p>
            <a:fld id="{C9C07506-B5A4-4E89-947E-8CCF2F8FAE0E}" type="slidenum">
              <a:rPr lang="en-US" smtClean="0"/>
              <a:pPr/>
              <a:t>‹#›</a:t>
            </a:fld>
            <a:endParaRPr lang="en-US"/>
          </a:p>
        </p:txBody>
      </p:sp>
    </p:spTree>
    <p:extLst>
      <p:ext uri="{BB962C8B-B14F-4D97-AF65-F5344CB8AC3E}">
        <p14:creationId xmlns:p14="http://schemas.microsoft.com/office/powerpoint/2010/main" val="3744719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400">
                <a:solidFill>
                  <a:schemeClr val="accent1"/>
                </a:solidFill>
              </a:defRPr>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0"/>
            </a:lvl1pPr>
            <a:lvl2pPr marL="342932" indent="0">
              <a:buNone/>
              <a:defRPr sz="1050"/>
            </a:lvl2pPr>
            <a:lvl3pPr marL="685864" indent="0">
              <a:buNone/>
              <a:defRPr sz="900"/>
            </a:lvl3pPr>
            <a:lvl4pPr marL="1028797" indent="0">
              <a:buNone/>
              <a:defRPr sz="750"/>
            </a:lvl4pPr>
            <a:lvl5pPr marL="1371729" indent="0">
              <a:buNone/>
              <a:defRPr sz="750"/>
            </a:lvl5pPr>
            <a:lvl6pPr marL="1714661" indent="0">
              <a:buNone/>
              <a:defRPr sz="750"/>
            </a:lvl6pPr>
            <a:lvl7pPr marL="2057593" indent="0">
              <a:buNone/>
              <a:defRPr sz="750"/>
            </a:lvl7pPr>
            <a:lvl8pPr marL="2400525" indent="0">
              <a:buNone/>
              <a:defRPr sz="750"/>
            </a:lvl8pPr>
            <a:lvl9pPr marL="274345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1776619-664E-40DF-9832-926C96F13F01}" type="datetimeFigureOut">
              <a:rPr lang="en-US" smtClean="0"/>
              <a:t>7/19/2023</a:t>
            </a:fld>
            <a:endParaRPr lang="en-US"/>
          </a:p>
        </p:txBody>
      </p:sp>
      <p:sp>
        <p:nvSpPr>
          <p:cNvPr id="8" name="Footer Placeholder 4">
            <a:extLst>
              <a:ext uri="{FF2B5EF4-FFF2-40B4-BE49-F238E27FC236}">
                <a16:creationId xmlns:a16="http://schemas.microsoft.com/office/drawing/2014/main" id="{B51DC5F5-EF8D-4BE3-8E97-56AD488B4CE6}"/>
              </a:ext>
            </a:extLst>
          </p:cNvPr>
          <p:cNvSpPr>
            <a:spLocks noGrp="1"/>
          </p:cNvSpPr>
          <p:nvPr>
            <p:ph type="ftr" sz="quarter" idx="11"/>
          </p:nvPr>
        </p:nvSpPr>
        <p:spPr>
          <a:xfrm>
            <a:off x="8639298" y="0"/>
            <a:ext cx="355518" cy="273844"/>
          </a:xfrm>
        </p:spPr>
        <p:txBody>
          <a:bodyPr/>
          <a:lstStyle/>
          <a:p>
            <a:fld id="{C9C07506-B5A4-4E89-947E-8CCF2F8FAE0E}" type="slidenum">
              <a:rPr lang="en-US" smtClean="0"/>
              <a:pPr/>
              <a:t>‹#›</a:t>
            </a:fld>
            <a:endParaRPr lang="en-US"/>
          </a:p>
        </p:txBody>
      </p:sp>
    </p:spTree>
    <p:extLst>
      <p:ext uri="{BB962C8B-B14F-4D97-AF65-F5344CB8AC3E}">
        <p14:creationId xmlns:p14="http://schemas.microsoft.com/office/powerpoint/2010/main" val="1540343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40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32" indent="0">
              <a:buNone/>
              <a:defRPr sz="2100"/>
            </a:lvl2pPr>
            <a:lvl3pPr marL="685864" indent="0">
              <a:buNone/>
              <a:defRPr sz="1800"/>
            </a:lvl3pPr>
            <a:lvl4pPr marL="1028797" indent="0">
              <a:buNone/>
              <a:defRPr sz="1500"/>
            </a:lvl4pPr>
            <a:lvl5pPr marL="1371729" indent="0">
              <a:buNone/>
              <a:defRPr sz="1500"/>
            </a:lvl5pPr>
            <a:lvl6pPr marL="1714661" indent="0">
              <a:buNone/>
              <a:defRPr sz="1500"/>
            </a:lvl6pPr>
            <a:lvl7pPr marL="2057593" indent="0">
              <a:buNone/>
              <a:defRPr sz="1500"/>
            </a:lvl7pPr>
            <a:lvl8pPr marL="2400525" indent="0">
              <a:buNone/>
              <a:defRPr sz="1500"/>
            </a:lvl8pPr>
            <a:lvl9pPr marL="2743457" indent="0">
              <a:buNone/>
              <a:defRPr sz="1500"/>
            </a:lvl9pPr>
          </a:lstStyle>
          <a:p>
            <a:r>
              <a:rPr lang="en-US"/>
              <a:t>Click icon to add picture</a:t>
            </a:r>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0"/>
            </a:lvl1pPr>
            <a:lvl2pPr marL="342932" indent="0">
              <a:buNone/>
              <a:defRPr sz="1050"/>
            </a:lvl2pPr>
            <a:lvl3pPr marL="685864" indent="0">
              <a:buNone/>
              <a:defRPr sz="900"/>
            </a:lvl3pPr>
            <a:lvl4pPr marL="1028797" indent="0">
              <a:buNone/>
              <a:defRPr sz="750"/>
            </a:lvl4pPr>
            <a:lvl5pPr marL="1371729" indent="0">
              <a:buNone/>
              <a:defRPr sz="750"/>
            </a:lvl5pPr>
            <a:lvl6pPr marL="1714661" indent="0">
              <a:buNone/>
              <a:defRPr sz="750"/>
            </a:lvl6pPr>
            <a:lvl7pPr marL="2057593" indent="0">
              <a:buNone/>
              <a:defRPr sz="750"/>
            </a:lvl7pPr>
            <a:lvl8pPr marL="2400525" indent="0">
              <a:buNone/>
              <a:defRPr sz="750"/>
            </a:lvl8pPr>
            <a:lvl9pPr marL="274345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1776619-664E-40DF-9832-926C96F13F01}" type="datetimeFigureOut">
              <a:rPr lang="en-US" smtClean="0"/>
              <a:t>7/19/2023</a:t>
            </a:fld>
            <a:endParaRPr lang="en-US"/>
          </a:p>
        </p:txBody>
      </p:sp>
      <p:sp>
        <p:nvSpPr>
          <p:cNvPr id="8" name="Footer Placeholder 4">
            <a:extLst>
              <a:ext uri="{FF2B5EF4-FFF2-40B4-BE49-F238E27FC236}">
                <a16:creationId xmlns:a16="http://schemas.microsoft.com/office/drawing/2014/main" id="{4CEAAEF5-675F-4377-AC2F-6265A88AE920}"/>
              </a:ext>
            </a:extLst>
          </p:cNvPr>
          <p:cNvSpPr>
            <a:spLocks noGrp="1"/>
          </p:cNvSpPr>
          <p:nvPr>
            <p:ph type="ftr" sz="quarter" idx="11"/>
          </p:nvPr>
        </p:nvSpPr>
        <p:spPr>
          <a:xfrm>
            <a:off x="8639298" y="0"/>
            <a:ext cx="355518" cy="273844"/>
          </a:xfrm>
        </p:spPr>
        <p:txBody>
          <a:bodyPr/>
          <a:lstStyle/>
          <a:p>
            <a:fld id="{C9C07506-B5A4-4E89-947E-8CCF2F8FAE0E}" type="slidenum">
              <a:rPr lang="en-US" smtClean="0"/>
              <a:pPr/>
              <a:t>‹#›</a:t>
            </a:fld>
            <a:endParaRPr lang="en-US"/>
          </a:p>
        </p:txBody>
      </p:sp>
    </p:spTree>
    <p:extLst>
      <p:ext uri="{BB962C8B-B14F-4D97-AF65-F5344CB8AC3E}">
        <p14:creationId xmlns:p14="http://schemas.microsoft.com/office/powerpoint/2010/main" val="42138341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776619-664E-40DF-9832-926C96F13F01}" type="datetimeFigureOut">
              <a:rPr lang="en-US" smtClean="0"/>
              <a:t>7/19/2023</a:t>
            </a:fld>
            <a:endParaRPr lang="en-US"/>
          </a:p>
        </p:txBody>
      </p:sp>
      <p:sp>
        <p:nvSpPr>
          <p:cNvPr id="7" name="Footer Placeholder 4">
            <a:extLst>
              <a:ext uri="{FF2B5EF4-FFF2-40B4-BE49-F238E27FC236}">
                <a16:creationId xmlns:a16="http://schemas.microsoft.com/office/drawing/2014/main" id="{AD80D98B-542B-4AC4-BE5E-B104E4169383}"/>
              </a:ext>
            </a:extLst>
          </p:cNvPr>
          <p:cNvSpPr>
            <a:spLocks noGrp="1"/>
          </p:cNvSpPr>
          <p:nvPr>
            <p:ph type="ftr" sz="quarter" idx="11"/>
          </p:nvPr>
        </p:nvSpPr>
        <p:spPr>
          <a:xfrm>
            <a:off x="8639298" y="0"/>
            <a:ext cx="355518" cy="273844"/>
          </a:xfrm>
        </p:spPr>
        <p:txBody>
          <a:bodyPr/>
          <a:lstStyle/>
          <a:p>
            <a:fld id="{C9C07506-B5A4-4E89-947E-8CCF2F8FAE0E}" type="slidenum">
              <a:rPr lang="en-US" smtClean="0"/>
              <a:pPr/>
              <a:t>‹#›</a:t>
            </a:fld>
            <a:endParaRPr lang="en-US"/>
          </a:p>
        </p:txBody>
      </p:sp>
    </p:spTree>
    <p:extLst>
      <p:ext uri="{BB962C8B-B14F-4D97-AF65-F5344CB8AC3E}">
        <p14:creationId xmlns:p14="http://schemas.microsoft.com/office/powerpoint/2010/main" val="3435565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8"/>
          </a:xfrm>
        </p:spPr>
        <p:txBody>
          <a:bodyPr vert="eaVert"/>
          <a:lstStyle>
            <a:lvl1pPr>
              <a:defRPr>
                <a:solidFill>
                  <a:schemeClr val="accent1"/>
                </a:solidFill>
              </a:defRPr>
            </a:lvl1pPr>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776619-664E-40DF-9832-926C96F13F01}" type="datetimeFigureOut">
              <a:rPr lang="en-US" smtClean="0"/>
              <a:t>7/19/2023</a:t>
            </a:fld>
            <a:endParaRPr lang="en-US"/>
          </a:p>
        </p:txBody>
      </p:sp>
      <p:sp>
        <p:nvSpPr>
          <p:cNvPr id="7" name="Footer Placeholder 4">
            <a:extLst>
              <a:ext uri="{FF2B5EF4-FFF2-40B4-BE49-F238E27FC236}">
                <a16:creationId xmlns:a16="http://schemas.microsoft.com/office/drawing/2014/main" id="{589814B5-2212-48E3-890B-CECAC4DCC3A8}"/>
              </a:ext>
            </a:extLst>
          </p:cNvPr>
          <p:cNvSpPr>
            <a:spLocks noGrp="1"/>
          </p:cNvSpPr>
          <p:nvPr>
            <p:ph type="ftr" sz="quarter" idx="11"/>
          </p:nvPr>
        </p:nvSpPr>
        <p:spPr>
          <a:xfrm>
            <a:off x="8639298" y="0"/>
            <a:ext cx="355518" cy="273844"/>
          </a:xfrm>
        </p:spPr>
        <p:txBody>
          <a:bodyPr/>
          <a:lstStyle/>
          <a:p>
            <a:fld id="{C9C07506-B5A4-4E89-947E-8CCF2F8FAE0E}" type="slidenum">
              <a:rPr lang="en-US" smtClean="0"/>
              <a:pPr/>
              <a:t>‹#›</a:t>
            </a:fld>
            <a:endParaRPr lang="en-US"/>
          </a:p>
        </p:txBody>
      </p:sp>
    </p:spTree>
    <p:extLst>
      <p:ext uri="{BB962C8B-B14F-4D97-AF65-F5344CB8AC3E}">
        <p14:creationId xmlns:p14="http://schemas.microsoft.com/office/powerpoint/2010/main" val="1939392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5"/>
        <p:cNvGrpSpPr/>
        <p:nvPr/>
      </p:nvGrpSpPr>
      <p:grpSpPr>
        <a:xfrm>
          <a:off x="0" y="0"/>
          <a:ext cx="0" cy="0"/>
          <a:chOff x="0" y="0"/>
          <a:chExt cx="0" cy="0"/>
        </a:xfrm>
      </p:grpSpPr>
      <p:sp>
        <p:nvSpPr>
          <p:cNvPr id="136" name="Google Shape;136;p14"/>
          <p:cNvSpPr txBox="1">
            <a:spLocks noGrp="1"/>
          </p:cNvSpPr>
          <p:nvPr>
            <p:ph type="ctrTitle"/>
          </p:nvPr>
        </p:nvSpPr>
        <p:spPr>
          <a:xfrm>
            <a:off x="1143000" y="841773"/>
            <a:ext cx="6858000" cy="1790700"/>
          </a:xfrm>
          <a:prstGeom prst="rect">
            <a:avLst/>
          </a:prstGeom>
          <a:noFill/>
          <a:ln>
            <a:noFill/>
          </a:ln>
        </p:spPr>
        <p:txBody>
          <a:bodyPr spcFirstLastPara="1" wrap="square" lIns="46750" tIns="23375" rIns="46750" bIns="23375" anchor="b" anchorCtr="0">
            <a:normAutofit/>
          </a:bodyPr>
          <a:lstStyle>
            <a:lvl1pPr lvl="0" algn="ctr">
              <a:lnSpc>
                <a:spcPct val="90000"/>
              </a:lnSpc>
              <a:spcBef>
                <a:spcPts val="0"/>
              </a:spcBef>
              <a:spcAft>
                <a:spcPts val="0"/>
              </a:spcAft>
              <a:buClr>
                <a:schemeClr val="accent1"/>
              </a:buClr>
              <a:buSzPts val="4500"/>
              <a:buFont typeface="Gill Sans"/>
              <a:buNone/>
              <a:defRPr sz="4500">
                <a:solidFill>
                  <a:schemeClr val="accent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37" name="Google Shape;137;p14"/>
          <p:cNvSpPr txBox="1">
            <a:spLocks noGrp="1"/>
          </p:cNvSpPr>
          <p:nvPr>
            <p:ph type="subTitle" idx="1"/>
          </p:nvPr>
        </p:nvSpPr>
        <p:spPr>
          <a:xfrm>
            <a:off x="1143000" y="2701528"/>
            <a:ext cx="6858000" cy="1241822"/>
          </a:xfrm>
          <a:prstGeom prst="rect">
            <a:avLst/>
          </a:prstGeom>
          <a:noFill/>
          <a:ln>
            <a:noFill/>
          </a:ln>
        </p:spPr>
        <p:txBody>
          <a:bodyPr spcFirstLastPara="1" wrap="square" lIns="46750" tIns="23375" rIns="46750" bIns="233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38" name="Google Shape;138;p14"/>
          <p:cNvSpPr txBox="1">
            <a:spLocks noGrp="1"/>
          </p:cNvSpPr>
          <p:nvPr>
            <p:ph type="dt" idx="10"/>
          </p:nvPr>
        </p:nvSpPr>
        <p:spPr>
          <a:xfrm>
            <a:off x="628650" y="4767263"/>
            <a:ext cx="2057400" cy="273844"/>
          </a:xfrm>
          <a:prstGeom prst="rect">
            <a:avLst/>
          </a:prstGeom>
          <a:noFill/>
          <a:ln>
            <a:noFill/>
          </a:ln>
        </p:spPr>
        <p:txBody>
          <a:bodyPr spcFirstLastPara="1" wrap="square" lIns="46750" tIns="23375" rIns="46750" bIns="23375"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39" name="Google Shape;139;p14"/>
          <p:cNvSpPr txBox="1">
            <a:spLocks noGrp="1"/>
          </p:cNvSpPr>
          <p:nvPr>
            <p:ph type="ftr" idx="11"/>
          </p:nvPr>
        </p:nvSpPr>
        <p:spPr>
          <a:xfrm>
            <a:off x="8639298" y="0"/>
            <a:ext cx="355518" cy="273844"/>
          </a:xfrm>
          <a:prstGeom prst="rect">
            <a:avLst/>
          </a:prstGeom>
          <a:noFill/>
          <a:ln>
            <a:noFill/>
          </a:ln>
        </p:spPr>
        <p:txBody>
          <a:bodyPr spcFirstLastPara="1" wrap="square" lIns="46750" tIns="23375" rIns="46750" bIns="23375"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0"/>
        <p:cNvGrpSpPr/>
        <p:nvPr/>
      </p:nvGrpSpPr>
      <p:grpSpPr>
        <a:xfrm>
          <a:off x="0" y="0"/>
          <a:ext cx="0" cy="0"/>
          <a:chOff x="0" y="0"/>
          <a:chExt cx="0" cy="0"/>
        </a:xfrm>
      </p:grpSpPr>
      <p:sp>
        <p:nvSpPr>
          <p:cNvPr id="141" name="Google Shape;141;p15"/>
          <p:cNvSpPr txBox="1">
            <a:spLocks noGrp="1"/>
          </p:cNvSpPr>
          <p:nvPr>
            <p:ph type="title"/>
          </p:nvPr>
        </p:nvSpPr>
        <p:spPr>
          <a:xfrm>
            <a:off x="623888" y="1282304"/>
            <a:ext cx="7886700" cy="2139553"/>
          </a:xfrm>
          <a:prstGeom prst="rect">
            <a:avLst/>
          </a:prstGeom>
          <a:noFill/>
          <a:ln>
            <a:noFill/>
          </a:ln>
        </p:spPr>
        <p:txBody>
          <a:bodyPr spcFirstLastPara="1" wrap="square" lIns="46750" tIns="23375" rIns="46750" bIns="23375" anchor="b" anchorCtr="0">
            <a:normAutofit/>
          </a:bodyPr>
          <a:lstStyle>
            <a:lvl1pPr lvl="0" algn="l">
              <a:lnSpc>
                <a:spcPct val="90000"/>
              </a:lnSpc>
              <a:spcBef>
                <a:spcPts val="0"/>
              </a:spcBef>
              <a:spcAft>
                <a:spcPts val="0"/>
              </a:spcAft>
              <a:buClr>
                <a:schemeClr val="accent1"/>
              </a:buClr>
              <a:buSzPts val="4500"/>
              <a:buFont typeface="Gill Sans"/>
              <a:buNone/>
              <a:defRPr sz="4500">
                <a:solidFill>
                  <a:schemeClr val="accent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42" name="Google Shape;142;p15"/>
          <p:cNvSpPr txBox="1">
            <a:spLocks noGrp="1"/>
          </p:cNvSpPr>
          <p:nvPr>
            <p:ph type="body" idx="1"/>
          </p:nvPr>
        </p:nvSpPr>
        <p:spPr>
          <a:xfrm>
            <a:off x="623888" y="3442098"/>
            <a:ext cx="7886700" cy="1125140"/>
          </a:xfrm>
          <a:prstGeom prst="rect">
            <a:avLst/>
          </a:prstGeom>
          <a:noFill/>
          <a:ln>
            <a:noFill/>
          </a:ln>
        </p:spPr>
        <p:txBody>
          <a:bodyPr spcFirstLastPara="1" wrap="square" lIns="46750" tIns="23375" rIns="46750" bIns="233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300"/>
              <a:buNone/>
              <a:defRPr sz="13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43" name="Google Shape;143;p15"/>
          <p:cNvSpPr txBox="1">
            <a:spLocks noGrp="1"/>
          </p:cNvSpPr>
          <p:nvPr>
            <p:ph type="dt" idx="10"/>
          </p:nvPr>
        </p:nvSpPr>
        <p:spPr>
          <a:xfrm>
            <a:off x="628650" y="4767263"/>
            <a:ext cx="2057400" cy="273844"/>
          </a:xfrm>
          <a:prstGeom prst="rect">
            <a:avLst/>
          </a:prstGeom>
          <a:noFill/>
          <a:ln>
            <a:noFill/>
          </a:ln>
        </p:spPr>
        <p:txBody>
          <a:bodyPr spcFirstLastPara="1" wrap="square" lIns="46750" tIns="23375" rIns="46750" bIns="23375"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44" name="Google Shape;144;p15"/>
          <p:cNvSpPr txBox="1">
            <a:spLocks noGrp="1"/>
          </p:cNvSpPr>
          <p:nvPr>
            <p:ph type="ftr" idx="11"/>
          </p:nvPr>
        </p:nvSpPr>
        <p:spPr>
          <a:xfrm>
            <a:off x="8639298" y="0"/>
            <a:ext cx="355518" cy="273844"/>
          </a:xfrm>
          <a:prstGeom prst="rect">
            <a:avLst/>
          </a:prstGeom>
          <a:noFill/>
          <a:ln>
            <a:noFill/>
          </a:ln>
        </p:spPr>
        <p:txBody>
          <a:bodyPr spcFirstLastPara="1" wrap="square" lIns="46750" tIns="23375" rIns="46750" bIns="23375"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5"/>
        <p:cNvGrpSpPr/>
        <p:nvPr/>
      </p:nvGrpSpPr>
      <p:grpSpPr>
        <a:xfrm>
          <a:off x="0" y="0"/>
          <a:ext cx="0" cy="0"/>
          <a:chOff x="0" y="0"/>
          <a:chExt cx="0" cy="0"/>
        </a:xfrm>
      </p:grpSpPr>
      <p:sp>
        <p:nvSpPr>
          <p:cNvPr id="146" name="Google Shape;146;p16"/>
          <p:cNvSpPr txBox="1">
            <a:spLocks noGrp="1"/>
          </p:cNvSpPr>
          <p:nvPr>
            <p:ph type="title"/>
          </p:nvPr>
        </p:nvSpPr>
        <p:spPr>
          <a:xfrm>
            <a:off x="628650" y="273844"/>
            <a:ext cx="7886700" cy="994172"/>
          </a:xfrm>
          <a:prstGeom prst="rect">
            <a:avLst/>
          </a:prstGeom>
          <a:noFill/>
          <a:ln>
            <a:noFill/>
          </a:ln>
        </p:spPr>
        <p:txBody>
          <a:bodyPr spcFirstLastPara="1" wrap="square" lIns="46750" tIns="23375" rIns="46750" bIns="23375" anchor="ctr" anchorCtr="0">
            <a:normAutofit/>
          </a:bodyPr>
          <a:lstStyle>
            <a:lvl1pPr lvl="0" algn="l">
              <a:lnSpc>
                <a:spcPct val="90000"/>
              </a:lnSpc>
              <a:spcBef>
                <a:spcPts val="0"/>
              </a:spcBef>
              <a:spcAft>
                <a:spcPts val="0"/>
              </a:spcAft>
              <a:buClr>
                <a:schemeClr val="accent1"/>
              </a:buClr>
              <a:buSzPts val="3300"/>
              <a:buFont typeface="Gill Sans"/>
              <a:buNone/>
              <a:defRPr>
                <a:solidFill>
                  <a:schemeClr val="accent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47" name="Google Shape;147;p16"/>
          <p:cNvSpPr txBox="1">
            <a:spLocks noGrp="1"/>
          </p:cNvSpPr>
          <p:nvPr>
            <p:ph type="body" idx="1"/>
          </p:nvPr>
        </p:nvSpPr>
        <p:spPr>
          <a:xfrm>
            <a:off x="628650" y="1369219"/>
            <a:ext cx="7886700" cy="3263503"/>
          </a:xfrm>
          <a:prstGeom prst="rect">
            <a:avLst/>
          </a:prstGeom>
          <a:noFill/>
          <a:ln>
            <a:noFill/>
          </a:ln>
        </p:spPr>
        <p:txBody>
          <a:bodyPr spcFirstLastPara="1" wrap="square" lIns="46750" tIns="23375" rIns="46750" bIns="23375" anchor="t" anchorCtr="0">
            <a:normAutofit/>
          </a:bodyPr>
          <a:lstStyle>
            <a:lvl1pPr marL="457200" lvl="0" indent="-285750" algn="l">
              <a:lnSpc>
                <a:spcPct val="90000"/>
              </a:lnSpc>
              <a:spcBef>
                <a:spcPts val="800"/>
              </a:spcBef>
              <a:spcAft>
                <a:spcPts val="0"/>
              </a:spcAft>
              <a:buClr>
                <a:schemeClr val="dk1"/>
              </a:buClr>
              <a:buSzPts val="900"/>
              <a:buChar char="•"/>
              <a:defRPr/>
            </a:lvl1pPr>
            <a:lvl2pPr marL="914400" lvl="1" indent="-285750" algn="l">
              <a:lnSpc>
                <a:spcPct val="90000"/>
              </a:lnSpc>
              <a:spcBef>
                <a:spcPts val="400"/>
              </a:spcBef>
              <a:spcAft>
                <a:spcPts val="0"/>
              </a:spcAft>
              <a:buClr>
                <a:schemeClr val="dk1"/>
              </a:buClr>
              <a:buSzPts val="900"/>
              <a:buChar char="•"/>
              <a:defRPr/>
            </a:lvl2pPr>
            <a:lvl3pPr marL="1371600" lvl="2" indent="-285750" algn="l">
              <a:lnSpc>
                <a:spcPct val="90000"/>
              </a:lnSpc>
              <a:spcBef>
                <a:spcPts val="400"/>
              </a:spcBef>
              <a:spcAft>
                <a:spcPts val="0"/>
              </a:spcAft>
              <a:buClr>
                <a:schemeClr val="dk1"/>
              </a:buClr>
              <a:buSzPts val="900"/>
              <a:buChar char="•"/>
              <a:defRPr/>
            </a:lvl3pPr>
            <a:lvl4pPr marL="1828800" lvl="3" indent="-285750" algn="l">
              <a:lnSpc>
                <a:spcPct val="90000"/>
              </a:lnSpc>
              <a:spcBef>
                <a:spcPts val="400"/>
              </a:spcBef>
              <a:spcAft>
                <a:spcPts val="0"/>
              </a:spcAft>
              <a:buClr>
                <a:schemeClr val="dk1"/>
              </a:buClr>
              <a:buSzPts val="900"/>
              <a:buChar char="•"/>
              <a:defRPr/>
            </a:lvl4pPr>
            <a:lvl5pPr marL="2286000" lvl="4" indent="-285750" algn="l">
              <a:lnSpc>
                <a:spcPct val="90000"/>
              </a:lnSpc>
              <a:spcBef>
                <a:spcPts val="400"/>
              </a:spcBef>
              <a:spcAft>
                <a:spcPts val="0"/>
              </a:spcAft>
              <a:buClr>
                <a:schemeClr val="dk1"/>
              </a:buClr>
              <a:buSzPts val="900"/>
              <a:buChar char="•"/>
              <a:defRPr/>
            </a:lvl5pPr>
            <a:lvl6pPr marL="2743200" lvl="5" indent="-285750" algn="l">
              <a:lnSpc>
                <a:spcPct val="90000"/>
              </a:lnSpc>
              <a:spcBef>
                <a:spcPts val="400"/>
              </a:spcBef>
              <a:spcAft>
                <a:spcPts val="0"/>
              </a:spcAft>
              <a:buClr>
                <a:schemeClr val="dk1"/>
              </a:buClr>
              <a:buSzPts val="900"/>
              <a:buChar char="•"/>
              <a:defRPr/>
            </a:lvl6pPr>
            <a:lvl7pPr marL="3200400" lvl="6" indent="-285750" algn="l">
              <a:lnSpc>
                <a:spcPct val="90000"/>
              </a:lnSpc>
              <a:spcBef>
                <a:spcPts val="400"/>
              </a:spcBef>
              <a:spcAft>
                <a:spcPts val="0"/>
              </a:spcAft>
              <a:buClr>
                <a:schemeClr val="dk1"/>
              </a:buClr>
              <a:buSzPts val="900"/>
              <a:buChar char="•"/>
              <a:defRPr/>
            </a:lvl7pPr>
            <a:lvl8pPr marL="3657600" lvl="7" indent="-285750" algn="l">
              <a:lnSpc>
                <a:spcPct val="90000"/>
              </a:lnSpc>
              <a:spcBef>
                <a:spcPts val="400"/>
              </a:spcBef>
              <a:spcAft>
                <a:spcPts val="0"/>
              </a:spcAft>
              <a:buClr>
                <a:schemeClr val="dk1"/>
              </a:buClr>
              <a:buSzPts val="900"/>
              <a:buChar char="•"/>
              <a:defRPr/>
            </a:lvl8pPr>
            <a:lvl9pPr marL="4114800" lvl="8" indent="-285750" algn="l">
              <a:lnSpc>
                <a:spcPct val="90000"/>
              </a:lnSpc>
              <a:spcBef>
                <a:spcPts val="400"/>
              </a:spcBef>
              <a:spcAft>
                <a:spcPts val="0"/>
              </a:spcAft>
              <a:buClr>
                <a:schemeClr val="dk1"/>
              </a:buClr>
              <a:buSzPts val="900"/>
              <a:buChar char="•"/>
              <a:defRPr/>
            </a:lvl9pPr>
          </a:lstStyle>
          <a:p>
            <a:endParaRPr/>
          </a:p>
        </p:txBody>
      </p:sp>
      <p:sp>
        <p:nvSpPr>
          <p:cNvPr id="148" name="Google Shape;148;p16"/>
          <p:cNvSpPr txBox="1">
            <a:spLocks noGrp="1"/>
          </p:cNvSpPr>
          <p:nvPr>
            <p:ph type="dt" idx="10"/>
          </p:nvPr>
        </p:nvSpPr>
        <p:spPr>
          <a:xfrm>
            <a:off x="628650" y="4767263"/>
            <a:ext cx="2057400" cy="273844"/>
          </a:xfrm>
          <a:prstGeom prst="rect">
            <a:avLst/>
          </a:prstGeom>
          <a:noFill/>
          <a:ln>
            <a:noFill/>
          </a:ln>
        </p:spPr>
        <p:txBody>
          <a:bodyPr spcFirstLastPara="1" wrap="square" lIns="46750" tIns="23375" rIns="46750" bIns="23375"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49" name="Google Shape;149;p16"/>
          <p:cNvSpPr txBox="1">
            <a:spLocks noGrp="1"/>
          </p:cNvSpPr>
          <p:nvPr>
            <p:ph type="ftr" idx="11"/>
          </p:nvPr>
        </p:nvSpPr>
        <p:spPr>
          <a:xfrm>
            <a:off x="8639298" y="0"/>
            <a:ext cx="355518" cy="273844"/>
          </a:xfrm>
          <a:prstGeom prst="rect">
            <a:avLst/>
          </a:prstGeom>
          <a:noFill/>
          <a:ln>
            <a:noFill/>
          </a:ln>
        </p:spPr>
        <p:txBody>
          <a:bodyPr spcFirstLastPara="1" wrap="square" lIns="46750" tIns="23375" rIns="46750" bIns="23375"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0"/>
        <p:cNvGrpSpPr/>
        <p:nvPr/>
      </p:nvGrpSpPr>
      <p:grpSpPr>
        <a:xfrm>
          <a:off x="0" y="0"/>
          <a:ext cx="0" cy="0"/>
          <a:chOff x="0" y="0"/>
          <a:chExt cx="0" cy="0"/>
        </a:xfrm>
      </p:grpSpPr>
      <p:sp>
        <p:nvSpPr>
          <p:cNvPr id="151" name="Google Shape;151;p17"/>
          <p:cNvSpPr txBox="1">
            <a:spLocks noGrp="1"/>
          </p:cNvSpPr>
          <p:nvPr>
            <p:ph type="title"/>
          </p:nvPr>
        </p:nvSpPr>
        <p:spPr>
          <a:xfrm>
            <a:off x="628650" y="273844"/>
            <a:ext cx="7886700" cy="994172"/>
          </a:xfrm>
          <a:prstGeom prst="rect">
            <a:avLst/>
          </a:prstGeom>
          <a:noFill/>
          <a:ln>
            <a:noFill/>
          </a:ln>
        </p:spPr>
        <p:txBody>
          <a:bodyPr spcFirstLastPara="1" wrap="square" lIns="46750" tIns="23375" rIns="46750" bIns="23375" anchor="ctr" anchorCtr="0">
            <a:normAutofit/>
          </a:bodyPr>
          <a:lstStyle>
            <a:lvl1pPr lvl="0" algn="l">
              <a:lnSpc>
                <a:spcPct val="90000"/>
              </a:lnSpc>
              <a:spcBef>
                <a:spcPts val="0"/>
              </a:spcBef>
              <a:spcAft>
                <a:spcPts val="0"/>
              </a:spcAft>
              <a:buClr>
                <a:schemeClr val="accent1"/>
              </a:buClr>
              <a:buSzPts val="3300"/>
              <a:buFont typeface="Gill Sans"/>
              <a:buNone/>
              <a:defRPr>
                <a:solidFill>
                  <a:schemeClr val="accent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52" name="Google Shape;152;p17"/>
          <p:cNvSpPr txBox="1">
            <a:spLocks noGrp="1"/>
          </p:cNvSpPr>
          <p:nvPr>
            <p:ph type="body" idx="1"/>
          </p:nvPr>
        </p:nvSpPr>
        <p:spPr>
          <a:xfrm>
            <a:off x="628650" y="1369219"/>
            <a:ext cx="3886200" cy="3263503"/>
          </a:xfrm>
          <a:prstGeom prst="rect">
            <a:avLst/>
          </a:prstGeom>
          <a:noFill/>
          <a:ln>
            <a:noFill/>
          </a:ln>
        </p:spPr>
        <p:txBody>
          <a:bodyPr spcFirstLastPara="1" wrap="square" lIns="46750" tIns="23375" rIns="46750" bIns="23375" anchor="t" anchorCtr="0">
            <a:normAutofit/>
          </a:bodyPr>
          <a:lstStyle>
            <a:lvl1pPr marL="457200" lvl="0" indent="-285750" algn="l">
              <a:lnSpc>
                <a:spcPct val="90000"/>
              </a:lnSpc>
              <a:spcBef>
                <a:spcPts val="800"/>
              </a:spcBef>
              <a:spcAft>
                <a:spcPts val="0"/>
              </a:spcAft>
              <a:buClr>
                <a:schemeClr val="dk1"/>
              </a:buClr>
              <a:buSzPts val="900"/>
              <a:buChar char="•"/>
              <a:defRPr/>
            </a:lvl1pPr>
            <a:lvl2pPr marL="914400" lvl="1" indent="-285750" algn="l">
              <a:lnSpc>
                <a:spcPct val="90000"/>
              </a:lnSpc>
              <a:spcBef>
                <a:spcPts val="400"/>
              </a:spcBef>
              <a:spcAft>
                <a:spcPts val="0"/>
              </a:spcAft>
              <a:buClr>
                <a:schemeClr val="dk1"/>
              </a:buClr>
              <a:buSzPts val="900"/>
              <a:buChar char="•"/>
              <a:defRPr/>
            </a:lvl2pPr>
            <a:lvl3pPr marL="1371600" lvl="2" indent="-285750" algn="l">
              <a:lnSpc>
                <a:spcPct val="90000"/>
              </a:lnSpc>
              <a:spcBef>
                <a:spcPts val="400"/>
              </a:spcBef>
              <a:spcAft>
                <a:spcPts val="0"/>
              </a:spcAft>
              <a:buClr>
                <a:schemeClr val="dk1"/>
              </a:buClr>
              <a:buSzPts val="900"/>
              <a:buChar char="•"/>
              <a:defRPr/>
            </a:lvl3pPr>
            <a:lvl4pPr marL="1828800" lvl="3" indent="-285750" algn="l">
              <a:lnSpc>
                <a:spcPct val="90000"/>
              </a:lnSpc>
              <a:spcBef>
                <a:spcPts val="400"/>
              </a:spcBef>
              <a:spcAft>
                <a:spcPts val="0"/>
              </a:spcAft>
              <a:buClr>
                <a:schemeClr val="dk1"/>
              </a:buClr>
              <a:buSzPts val="900"/>
              <a:buChar char="•"/>
              <a:defRPr/>
            </a:lvl4pPr>
            <a:lvl5pPr marL="2286000" lvl="4" indent="-285750" algn="l">
              <a:lnSpc>
                <a:spcPct val="90000"/>
              </a:lnSpc>
              <a:spcBef>
                <a:spcPts val="400"/>
              </a:spcBef>
              <a:spcAft>
                <a:spcPts val="0"/>
              </a:spcAft>
              <a:buClr>
                <a:schemeClr val="dk1"/>
              </a:buClr>
              <a:buSzPts val="900"/>
              <a:buChar char="•"/>
              <a:defRPr/>
            </a:lvl5pPr>
            <a:lvl6pPr marL="2743200" lvl="5" indent="-285750" algn="l">
              <a:lnSpc>
                <a:spcPct val="90000"/>
              </a:lnSpc>
              <a:spcBef>
                <a:spcPts val="400"/>
              </a:spcBef>
              <a:spcAft>
                <a:spcPts val="0"/>
              </a:spcAft>
              <a:buClr>
                <a:schemeClr val="dk1"/>
              </a:buClr>
              <a:buSzPts val="900"/>
              <a:buChar char="•"/>
              <a:defRPr/>
            </a:lvl6pPr>
            <a:lvl7pPr marL="3200400" lvl="6" indent="-285750" algn="l">
              <a:lnSpc>
                <a:spcPct val="90000"/>
              </a:lnSpc>
              <a:spcBef>
                <a:spcPts val="400"/>
              </a:spcBef>
              <a:spcAft>
                <a:spcPts val="0"/>
              </a:spcAft>
              <a:buClr>
                <a:schemeClr val="dk1"/>
              </a:buClr>
              <a:buSzPts val="900"/>
              <a:buChar char="•"/>
              <a:defRPr/>
            </a:lvl7pPr>
            <a:lvl8pPr marL="3657600" lvl="7" indent="-285750" algn="l">
              <a:lnSpc>
                <a:spcPct val="90000"/>
              </a:lnSpc>
              <a:spcBef>
                <a:spcPts val="400"/>
              </a:spcBef>
              <a:spcAft>
                <a:spcPts val="0"/>
              </a:spcAft>
              <a:buClr>
                <a:schemeClr val="dk1"/>
              </a:buClr>
              <a:buSzPts val="900"/>
              <a:buChar char="•"/>
              <a:defRPr/>
            </a:lvl8pPr>
            <a:lvl9pPr marL="4114800" lvl="8" indent="-285750" algn="l">
              <a:lnSpc>
                <a:spcPct val="90000"/>
              </a:lnSpc>
              <a:spcBef>
                <a:spcPts val="400"/>
              </a:spcBef>
              <a:spcAft>
                <a:spcPts val="0"/>
              </a:spcAft>
              <a:buClr>
                <a:schemeClr val="dk1"/>
              </a:buClr>
              <a:buSzPts val="900"/>
              <a:buChar char="•"/>
              <a:defRPr/>
            </a:lvl9pPr>
          </a:lstStyle>
          <a:p>
            <a:endParaRPr/>
          </a:p>
        </p:txBody>
      </p:sp>
      <p:sp>
        <p:nvSpPr>
          <p:cNvPr id="153" name="Google Shape;153;p17"/>
          <p:cNvSpPr txBox="1">
            <a:spLocks noGrp="1"/>
          </p:cNvSpPr>
          <p:nvPr>
            <p:ph type="body" idx="2"/>
          </p:nvPr>
        </p:nvSpPr>
        <p:spPr>
          <a:xfrm>
            <a:off x="4629150" y="1369219"/>
            <a:ext cx="3886200" cy="3263503"/>
          </a:xfrm>
          <a:prstGeom prst="rect">
            <a:avLst/>
          </a:prstGeom>
          <a:noFill/>
          <a:ln>
            <a:noFill/>
          </a:ln>
        </p:spPr>
        <p:txBody>
          <a:bodyPr spcFirstLastPara="1" wrap="square" lIns="46750" tIns="23375" rIns="46750" bIns="23375" anchor="t" anchorCtr="0">
            <a:normAutofit/>
          </a:bodyPr>
          <a:lstStyle>
            <a:lvl1pPr marL="457200" lvl="0" indent="-285750" algn="l">
              <a:lnSpc>
                <a:spcPct val="90000"/>
              </a:lnSpc>
              <a:spcBef>
                <a:spcPts val="800"/>
              </a:spcBef>
              <a:spcAft>
                <a:spcPts val="0"/>
              </a:spcAft>
              <a:buClr>
                <a:schemeClr val="dk1"/>
              </a:buClr>
              <a:buSzPts val="900"/>
              <a:buChar char="•"/>
              <a:defRPr/>
            </a:lvl1pPr>
            <a:lvl2pPr marL="914400" lvl="1" indent="-285750" algn="l">
              <a:lnSpc>
                <a:spcPct val="90000"/>
              </a:lnSpc>
              <a:spcBef>
                <a:spcPts val="400"/>
              </a:spcBef>
              <a:spcAft>
                <a:spcPts val="0"/>
              </a:spcAft>
              <a:buClr>
                <a:schemeClr val="dk1"/>
              </a:buClr>
              <a:buSzPts val="900"/>
              <a:buChar char="•"/>
              <a:defRPr/>
            </a:lvl2pPr>
            <a:lvl3pPr marL="1371600" lvl="2" indent="-285750" algn="l">
              <a:lnSpc>
                <a:spcPct val="90000"/>
              </a:lnSpc>
              <a:spcBef>
                <a:spcPts val="400"/>
              </a:spcBef>
              <a:spcAft>
                <a:spcPts val="0"/>
              </a:spcAft>
              <a:buClr>
                <a:schemeClr val="dk1"/>
              </a:buClr>
              <a:buSzPts val="900"/>
              <a:buChar char="•"/>
              <a:defRPr/>
            </a:lvl3pPr>
            <a:lvl4pPr marL="1828800" lvl="3" indent="-285750" algn="l">
              <a:lnSpc>
                <a:spcPct val="90000"/>
              </a:lnSpc>
              <a:spcBef>
                <a:spcPts val="400"/>
              </a:spcBef>
              <a:spcAft>
                <a:spcPts val="0"/>
              </a:spcAft>
              <a:buClr>
                <a:schemeClr val="dk1"/>
              </a:buClr>
              <a:buSzPts val="900"/>
              <a:buChar char="•"/>
              <a:defRPr/>
            </a:lvl4pPr>
            <a:lvl5pPr marL="2286000" lvl="4" indent="-285750" algn="l">
              <a:lnSpc>
                <a:spcPct val="90000"/>
              </a:lnSpc>
              <a:spcBef>
                <a:spcPts val="400"/>
              </a:spcBef>
              <a:spcAft>
                <a:spcPts val="0"/>
              </a:spcAft>
              <a:buClr>
                <a:schemeClr val="dk1"/>
              </a:buClr>
              <a:buSzPts val="900"/>
              <a:buChar char="•"/>
              <a:defRPr/>
            </a:lvl5pPr>
            <a:lvl6pPr marL="2743200" lvl="5" indent="-285750" algn="l">
              <a:lnSpc>
                <a:spcPct val="90000"/>
              </a:lnSpc>
              <a:spcBef>
                <a:spcPts val="400"/>
              </a:spcBef>
              <a:spcAft>
                <a:spcPts val="0"/>
              </a:spcAft>
              <a:buClr>
                <a:schemeClr val="dk1"/>
              </a:buClr>
              <a:buSzPts val="900"/>
              <a:buChar char="•"/>
              <a:defRPr/>
            </a:lvl6pPr>
            <a:lvl7pPr marL="3200400" lvl="6" indent="-285750" algn="l">
              <a:lnSpc>
                <a:spcPct val="90000"/>
              </a:lnSpc>
              <a:spcBef>
                <a:spcPts val="400"/>
              </a:spcBef>
              <a:spcAft>
                <a:spcPts val="0"/>
              </a:spcAft>
              <a:buClr>
                <a:schemeClr val="dk1"/>
              </a:buClr>
              <a:buSzPts val="900"/>
              <a:buChar char="•"/>
              <a:defRPr/>
            </a:lvl7pPr>
            <a:lvl8pPr marL="3657600" lvl="7" indent="-285750" algn="l">
              <a:lnSpc>
                <a:spcPct val="90000"/>
              </a:lnSpc>
              <a:spcBef>
                <a:spcPts val="400"/>
              </a:spcBef>
              <a:spcAft>
                <a:spcPts val="0"/>
              </a:spcAft>
              <a:buClr>
                <a:schemeClr val="dk1"/>
              </a:buClr>
              <a:buSzPts val="900"/>
              <a:buChar char="•"/>
              <a:defRPr/>
            </a:lvl8pPr>
            <a:lvl9pPr marL="4114800" lvl="8" indent="-285750" algn="l">
              <a:lnSpc>
                <a:spcPct val="90000"/>
              </a:lnSpc>
              <a:spcBef>
                <a:spcPts val="400"/>
              </a:spcBef>
              <a:spcAft>
                <a:spcPts val="0"/>
              </a:spcAft>
              <a:buClr>
                <a:schemeClr val="dk1"/>
              </a:buClr>
              <a:buSzPts val="900"/>
              <a:buChar char="•"/>
              <a:defRPr/>
            </a:lvl9pPr>
          </a:lstStyle>
          <a:p>
            <a:endParaRPr/>
          </a:p>
        </p:txBody>
      </p:sp>
      <p:sp>
        <p:nvSpPr>
          <p:cNvPr id="154" name="Google Shape;154;p17"/>
          <p:cNvSpPr txBox="1">
            <a:spLocks noGrp="1"/>
          </p:cNvSpPr>
          <p:nvPr>
            <p:ph type="dt" idx="10"/>
          </p:nvPr>
        </p:nvSpPr>
        <p:spPr>
          <a:xfrm>
            <a:off x="628650" y="4767263"/>
            <a:ext cx="2057400" cy="273844"/>
          </a:xfrm>
          <a:prstGeom prst="rect">
            <a:avLst/>
          </a:prstGeom>
          <a:noFill/>
          <a:ln>
            <a:noFill/>
          </a:ln>
        </p:spPr>
        <p:txBody>
          <a:bodyPr spcFirstLastPara="1" wrap="square" lIns="46750" tIns="23375" rIns="46750" bIns="23375"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55" name="Google Shape;155;p17"/>
          <p:cNvSpPr txBox="1">
            <a:spLocks noGrp="1"/>
          </p:cNvSpPr>
          <p:nvPr>
            <p:ph type="ftr" idx="11"/>
          </p:nvPr>
        </p:nvSpPr>
        <p:spPr>
          <a:xfrm>
            <a:off x="8639298" y="0"/>
            <a:ext cx="355518" cy="273844"/>
          </a:xfrm>
          <a:prstGeom prst="rect">
            <a:avLst/>
          </a:prstGeom>
          <a:noFill/>
          <a:ln>
            <a:noFill/>
          </a:ln>
        </p:spPr>
        <p:txBody>
          <a:bodyPr spcFirstLastPara="1" wrap="square" lIns="46750" tIns="23375" rIns="46750" bIns="23375"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6"/>
        <p:cNvGrpSpPr/>
        <p:nvPr/>
      </p:nvGrpSpPr>
      <p:grpSpPr>
        <a:xfrm>
          <a:off x="0" y="0"/>
          <a:ext cx="0" cy="0"/>
          <a:chOff x="0" y="0"/>
          <a:chExt cx="0" cy="0"/>
        </a:xfrm>
      </p:grpSpPr>
      <p:sp>
        <p:nvSpPr>
          <p:cNvPr id="157" name="Google Shape;157;p18"/>
          <p:cNvSpPr txBox="1">
            <a:spLocks noGrp="1"/>
          </p:cNvSpPr>
          <p:nvPr>
            <p:ph type="title"/>
          </p:nvPr>
        </p:nvSpPr>
        <p:spPr>
          <a:xfrm>
            <a:off x="629841" y="273844"/>
            <a:ext cx="7886700" cy="994172"/>
          </a:xfrm>
          <a:prstGeom prst="rect">
            <a:avLst/>
          </a:prstGeom>
          <a:noFill/>
          <a:ln>
            <a:noFill/>
          </a:ln>
        </p:spPr>
        <p:txBody>
          <a:bodyPr spcFirstLastPara="1" wrap="square" lIns="46750" tIns="23375" rIns="46750" bIns="23375" anchor="ctr" anchorCtr="0">
            <a:normAutofit/>
          </a:bodyPr>
          <a:lstStyle>
            <a:lvl1pPr lvl="0" algn="l">
              <a:lnSpc>
                <a:spcPct val="90000"/>
              </a:lnSpc>
              <a:spcBef>
                <a:spcPts val="0"/>
              </a:spcBef>
              <a:spcAft>
                <a:spcPts val="0"/>
              </a:spcAft>
              <a:buClr>
                <a:schemeClr val="accent1"/>
              </a:buClr>
              <a:buSzPts val="3300"/>
              <a:buFont typeface="Gill Sans"/>
              <a:buNone/>
              <a:defRPr>
                <a:solidFill>
                  <a:schemeClr val="accent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58" name="Google Shape;158;p18"/>
          <p:cNvSpPr txBox="1">
            <a:spLocks noGrp="1"/>
          </p:cNvSpPr>
          <p:nvPr>
            <p:ph type="body" idx="1"/>
          </p:nvPr>
        </p:nvSpPr>
        <p:spPr>
          <a:xfrm>
            <a:off x="629841" y="1260872"/>
            <a:ext cx="3868340" cy="617934"/>
          </a:xfrm>
          <a:prstGeom prst="rect">
            <a:avLst/>
          </a:prstGeom>
          <a:noFill/>
          <a:ln>
            <a:noFill/>
          </a:ln>
        </p:spPr>
        <p:txBody>
          <a:bodyPr spcFirstLastPara="1" wrap="square" lIns="46750" tIns="23375" rIns="46750" bIns="233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300"/>
              <a:buNone/>
              <a:defRPr sz="13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59" name="Google Shape;159;p18"/>
          <p:cNvSpPr txBox="1">
            <a:spLocks noGrp="1"/>
          </p:cNvSpPr>
          <p:nvPr>
            <p:ph type="body" idx="2"/>
          </p:nvPr>
        </p:nvSpPr>
        <p:spPr>
          <a:xfrm>
            <a:off x="629841" y="1878806"/>
            <a:ext cx="3868340" cy="2763441"/>
          </a:xfrm>
          <a:prstGeom prst="rect">
            <a:avLst/>
          </a:prstGeom>
          <a:noFill/>
          <a:ln>
            <a:noFill/>
          </a:ln>
        </p:spPr>
        <p:txBody>
          <a:bodyPr spcFirstLastPara="1" wrap="square" lIns="46750" tIns="23375" rIns="46750" bIns="23375" anchor="t" anchorCtr="0">
            <a:normAutofit/>
          </a:bodyPr>
          <a:lstStyle>
            <a:lvl1pPr marL="457200" lvl="0" indent="-285750" algn="l">
              <a:lnSpc>
                <a:spcPct val="90000"/>
              </a:lnSpc>
              <a:spcBef>
                <a:spcPts val="800"/>
              </a:spcBef>
              <a:spcAft>
                <a:spcPts val="0"/>
              </a:spcAft>
              <a:buClr>
                <a:schemeClr val="dk1"/>
              </a:buClr>
              <a:buSzPts val="900"/>
              <a:buChar char="•"/>
              <a:defRPr/>
            </a:lvl1pPr>
            <a:lvl2pPr marL="914400" lvl="1" indent="-285750" algn="l">
              <a:lnSpc>
                <a:spcPct val="90000"/>
              </a:lnSpc>
              <a:spcBef>
                <a:spcPts val="400"/>
              </a:spcBef>
              <a:spcAft>
                <a:spcPts val="0"/>
              </a:spcAft>
              <a:buClr>
                <a:schemeClr val="dk1"/>
              </a:buClr>
              <a:buSzPts val="900"/>
              <a:buChar char="•"/>
              <a:defRPr/>
            </a:lvl2pPr>
            <a:lvl3pPr marL="1371600" lvl="2" indent="-285750" algn="l">
              <a:lnSpc>
                <a:spcPct val="90000"/>
              </a:lnSpc>
              <a:spcBef>
                <a:spcPts val="400"/>
              </a:spcBef>
              <a:spcAft>
                <a:spcPts val="0"/>
              </a:spcAft>
              <a:buClr>
                <a:schemeClr val="dk1"/>
              </a:buClr>
              <a:buSzPts val="900"/>
              <a:buChar char="•"/>
              <a:defRPr/>
            </a:lvl3pPr>
            <a:lvl4pPr marL="1828800" lvl="3" indent="-285750" algn="l">
              <a:lnSpc>
                <a:spcPct val="90000"/>
              </a:lnSpc>
              <a:spcBef>
                <a:spcPts val="400"/>
              </a:spcBef>
              <a:spcAft>
                <a:spcPts val="0"/>
              </a:spcAft>
              <a:buClr>
                <a:schemeClr val="dk1"/>
              </a:buClr>
              <a:buSzPts val="900"/>
              <a:buChar char="•"/>
              <a:defRPr/>
            </a:lvl4pPr>
            <a:lvl5pPr marL="2286000" lvl="4" indent="-285750" algn="l">
              <a:lnSpc>
                <a:spcPct val="90000"/>
              </a:lnSpc>
              <a:spcBef>
                <a:spcPts val="400"/>
              </a:spcBef>
              <a:spcAft>
                <a:spcPts val="0"/>
              </a:spcAft>
              <a:buClr>
                <a:schemeClr val="dk1"/>
              </a:buClr>
              <a:buSzPts val="900"/>
              <a:buChar char="•"/>
              <a:defRPr/>
            </a:lvl5pPr>
            <a:lvl6pPr marL="2743200" lvl="5" indent="-285750" algn="l">
              <a:lnSpc>
                <a:spcPct val="90000"/>
              </a:lnSpc>
              <a:spcBef>
                <a:spcPts val="400"/>
              </a:spcBef>
              <a:spcAft>
                <a:spcPts val="0"/>
              </a:spcAft>
              <a:buClr>
                <a:schemeClr val="dk1"/>
              </a:buClr>
              <a:buSzPts val="900"/>
              <a:buChar char="•"/>
              <a:defRPr/>
            </a:lvl6pPr>
            <a:lvl7pPr marL="3200400" lvl="6" indent="-285750" algn="l">
              <a:lnSpc>
                <a:spcPct val="90000"/>
              </a:lnSpc>
              <a:spcBef>
                <a:spcPts val="400"/>
              </a:spcBef>
              <a:spcAft>
                <a:spcPts val="0"/>
              </a:spcAft>
              <a:buClr>
                <a:schemeClr val="dk1"/>
              </a:buClr>
              <a:buSzPts val="900"/>
              <a:buChar char="•"/>
              <a:defRPr/>
            </a:lvl7pPr>
            <a:lvl8pPr marL="3657600" lvl="7" indent="-285750" algn="l">
              <a:lnSpc>
                <a:spcPct val="90000"/>
              </a:lnSpc>
              <a:spcBef>
                <a:spcPts val="400"/>
              </a:spcBef>
              <a:spcAft>
                <a:spcPts val="0"/>
              </a:spcAft>
              <a:buClr>
                <a:schemeClr val="dk1"/>
              </a:buClr>
              <a:buSzPts val="900"/>
              <a:buChar char="•"/>
              <a:defRPr/>
            </a:lvl8pPr>
            <a:lvl9pPr marL="4114800" lvl="8" indent="-285750" algn="l">
              <a:lnSpc>
                <a:spcPct val="90000"/>
              </a:lnSpc>
              <a:spcBef>
                <a:spcPts val="400"/>
              </a:spcBef>
              <a:spcAft>
                <a:spcPts val="0"/>
              </a:spcAft>
              <a:buClr>
                <a:schemeClr val="dk1"/>
              </a:buClr>
              <a:buSzPts val="900"/>
              <a:buChar char="•"/>
              <a:defRPr/>
            </a:lvl9pPr>
          </a:lstStyle>
          <a:p>
            <a:endParaRPr/>
          </a:p>
        </p:txBody>
      </p:sp>
      <p:sp>
        <p:nvSpPr>
          <p:cNvPr id="160" name="Google Shape;160;p18"/>
          <p:cNvSpPr txBox="1">
            <a:spLocks noGrp="1"/>
          </p:cNvSpPr>
          <p:nvPr>
            <p:ph type="body" idx="3"/>
          </p:nvPr>
        </p:nvSpPr>
        <p:spPr>
          <a:xfrm>
            <a:off x="4629150" y="1260872"/>
            <a:ext cx="3887391" cy="617934"/>
          </a:xfrm>
          <a:prstGeom prst="rect">
            <a:avLst/>
          </a:prstGeom>
          <a:noFill/>
          <a:ln>
            <a:noFill/>
          </a:ln>
        </p:spPr>
        <p:txBody>
          <a:bodyPr spcFirstLastPara="1" wrap="square" lIns="46750" tIns="23375" rIns="46750" bIns="233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300"/>
              <a:buNone/>
              <a:defRPr sz="13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61" name="Google Shape;161;p18"/>
          <p:cNvSpPr txBox="1">
            <a:spLocks noGrp="1"/>
          </p:cNvSpPr>
          <p:nvPr>
            <p:ph type="body" idx="4"/>
          </p:nvPr>
        </p:nvSpPr>
        <p:spPr>
          <a:xfrm>
            <a:off x="4629150" y="1878806"/>
            <a:ext cx="3887391" cy="2763441"/>
          </a:xfrm>
          <a:prstGeom prst="rect">
            <a:avLst/>
          </a:prstGeom>
          <a:noFill/>
          <a:ln>
            <a:noFill/>
          </a:ln>
        </p:spPr>
        <p:txBody>
          <a:bodyPr spcFirstLastPara="1" wrap="square" lIns="46750" tIns="23375" rIns="46750" bIns="23375" anchor="t" anchorCtr="0">
            <a:normAutofit/>
          </a:bodyPr>
          <a:lstStyle>
            <a:lvl1pPr marL="457200" lvl="0" indent="-285750" algn="l">
              <a:lnSpc>
                <a:spcPct val="90000"/>
              </a:lnSpc>
              <a:spcBef>
                <a:spcPts val="800"/>
              </a:spcBef>
              <a:spcAft>
                <a:spcPts val="0"/>
              </a:spcAft>
              <a:buClr>
                <a:schemeClr val="dk1"/>
              </a:buClr>
              <a:buSzPts val="900"/>
              <a:buChar char="•"/>
              <a:defRPr/>
            </a:lvl1pPr>
            <a:lvl2pPr marL="914400" lvl="1" indent="-285750" algn="l">
              <a:lnSpc>
                <a:spcPct val="90000"/>
              </a:lnSpc>
              <a:spcBef>
                <a:spcPts val="400"/>
              </a:spcBef>
              <a:spcAft>
                <a:spcPts val="0"/>
              </a:spcAft>
              <a:buClr>
                <a:schemeClr val="dk1"/>
              </a:buClr>
              <a:buSzPts val="900"/>
              <a:buChar char="•"/>
              <a:defRPr/>
            </a:lvl2pPr>
            <a:lvl3pPr marL="1371600" lvl="2" indent="-285750" algn="l">
              <a:lnSpc>
                <a:spcPct val="90000"/>
              </a:lnSpc>
              <a:spcBef>
                <a:spcPts val="400"/>
              </a:spcBef>
              <a:spcAft>
                <a:spcPts val="0"/>
              </a:spcAft>
              <a:buClr>
                <a:schemeClr val="dk1"/>
              </a:buClr>
              <a:buSzPts val="900"/>
              <a:buChar char="•"/>
              <a:defRPr/>
            </a:lvl3pPr>
            <a:lvl4pPr marL="1828800" lvl="3" indent="-285750" algn="l">
              <a:lnSpc>
                <a:spcPct val="90000"/>
              </a:lnSpc>
              <a:spcBef>
                <a:spcPts val="400"/>
              </a:spcBef>
              <a:spcAft>
                <a:spcPts val="0"/>
              </a:spcAft>
              <a:buClr>
                <a:schemeClr val="dk1"/>
              </a:buClr>
              <a:buSzPts val="900"/>
              <a:buChar char="•"/>
              <a:defRPr/>
            </a:lvl4pPr>
            <a:lvl5pPr marL="2286000" lvl="4" indent="-285750" algn="l">
              <a:lnSpc>
                <a:spcPct val="90000"/>
              </a:lnSpc>
              <a:spcBef>
                <a:spcPts val="400"/>
              </a:spcBef>
              <a:spcAft>
                <a:spcPts val="0"/>
              </a:spcAft>
              <a:buClr>
                <a:schemeClr val="dk1"/>
              </a:buClr>
              <a:buSzPts val="900"/>
              <a:buChar char="•"/>
              <a:defRPr/>
            </a:lvl5pPr>
            <a:lvl6pPr marL="2743200" lvl="5" indent="-285750" algn="l">
              <a:lnSpc>
                <a:spcPct val="90000"/>
              </a:lnSpc>
              <a:spcBef>
                <a:spcPts val="400"/>
              </a:spcBef>
              <a:spcAft>
                <a:spcPts val="0"/>
              </a:spcAft>
              <a:buClr>
                <a:schemeClr val="dk1"/>
              </a:buClr>
              <a:buSzPts val="900"/>
              <a:buChar char="•"/>
              <a:defRPr/>
            </a:lvl6pPr>
            <a:lvl7pPr marL="3200400" lvl="6" indent="-285750" algn="l">
              <a:lnSpc>
                <a:spcPct val="90000"/>
              </a:lnSpc>
              <a:spcBef>
                <a:spcPts val="400"/>
              </a:spcBef>
              <a:spcAft>
                <a:spcPts val="0"/>
              </a:spcAft>
              <a:buClr>
                <a:schemeClr val="dk1"/>
              </a:buClr>
              <a:buSzPts val="900"/>
              <a:buChar char="•"/>
              <a:defRPr/>
            </a:lvl7pPr>
            <a:lvl8pPr marL="3657600" lvl="7" indent="-285750" algn="l">
              <a:lnSpc>
                <a:spcPct val="90000"/>
              </a:lnSpc>
              <a:spcBef>
                <a:spcPts val="400"/>
              </a:spcBef>
              <a:spcAft>
                <a:spcPts val="0"/>
              </a:spcAft>
              <a:buClr>
                <a:schemeClr val="dk1"/>
              </a:buClr>
              <a:buSzPts val="900"/>
              <a:buChar char="•"/>
              <a:defRPr/>
            </a:lvl8pPr>
            <a:lvl9pPr marL="4114800" lvl="8" indent="-285750" algn="l">
              <a:lnSpc>
                <a:spcPct val="90000"/>
              </a:lnSpc>
              <a:spcBef>
                <a:spcPts val="400"/>
              </a:spcBef>
              <a:spcAft>
                <a:spcPts val="0"/>
              </a:spcAft>
              <a:buClr>
                <a:schemeClr val="dk1"/>
              </a:buClr>
              <a:buSzPts val="900"/>
              <a:buChar char="•"/>
              <a:defRPr/>
            </a:lvl9pPr>
          </a:lstStyle>
          <a:p>
            <a:endParaRPr/>
          </a:p>
        </p:txBody>
      </p:sp>
      <p:sp>
        <p:nvSpPr>
          <p:cNvPr id="162" name="Google Shape;162;p18"/>
          <p:cNvSpPr txBox="1">
            <a:spLocks noGrp="1"/>
          </p:cNvSpPr>
          <p:nvPr>
            <p:ph type="dt" idx="10"/>
          </p:nvPr>
        </p:nvSpPr>
        <p:spPr>
          <a:xfrm>
            <a:off x="628650" y="4767263"/>
            <a:ext cx="2057400" cy="273844"/>
          </a:xfrm>
          <a:prstGeom prst="rect">
            <a:avLst/>
          </a:prstGeom>
          <a:noFill/>
          <a:ln>
            <a:noFill/>
          </a:ln>
        </p:spPr>
        <p:txBody>
          <a:bodyPr spcFirstLastPara="1" wrap="square" lIns="46750" tIns="23375" rIns="46750" bIns="23375"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63" name="Google Shape;163;p18"/>
          <p:cNvSpPr txBox="1">
            <a:spLocks noGrp="1"/>
          </p:cNvSpPr>
          <p:nvPr>
            <p:ph type="ftr" idx="11"/>
          </p:nvPr>
        </p:nvSpPr>
        <p:spPr>
          <a:xfrm>
            <a:off x="8639298" y="0"/>
            <a:ext cx="355518" cy="273844"/>
          </a:xfrm>
          <a:prstGeom prst="rect">
            <a:avLst/>
          </a:prstGeom>
          <a:noFill/>
          <a:ln>
            <a:noFill/>
          </a:ln>
        </p:spPr>
        <p:txBody>
          <a:bodyPr spcFirstLastPara="1" wrap="square" lIns="46750" tIns="23375" rIns="46750" bIns="23375"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4"/>
        <p:cNvGrpSpPr/>
        <p:nvPr/>
      </p:nvGrpSpPr>
      <p:grpSpPr>
        <a:xfrm>
          <a:off x="0" y="0"/>
          <a:ext cx="0" cy="0"/>
          <a:chOff x="0" y="0"/>
          <a:chExt cx="0" cy="0"/>
        </a:xfrm>
      </p:grpSpPr>
      <p:sp>
        <p:nvSpPr>
          <p:cNvPr id="165" name="Google Shape;165;p19"/>
          <p:cNvSpPr txBox="1">
            <a:spLocks noGrp="1"/>
          </p:cNvSpPr>
          <p:nvPr>
            <p:ph type="title"/>
          </p:nvPr>
        </p:nvSpPr>
        <p:spPr>
          <a:xfrm>
            <a:off x="628650" y="273844"/>
            <a:ext cx="7886700" cy="994172"/>
          </a:xfrm>
          <a:prstGeom prst="rect">
            <a:avLst/>
          </a:prstGeom>
          <a:noFill/>
          <a:ln>
            <a:noFill/>
          </a:ln>
        </p:spPr>
        <p:txBody>
          <a:bodyPr spcFirstLastPara="1" wrap="square" lIns="46750" tIns="23375" rIns="46750" bIns="23375" anchor="ctr" anchorCtr="0">
            <a:normAutofit/>
          </a:bodyPr>
          <a:lstStyle>
            <a:lvl1pPr lvl="0" algn="l">
              <a:lnSpc>
                <a:spcPct val="90000"/>
              </a:lnSpc>
              <a:spcBef>
                <a:spcPts val="0"/>
              </a:spcBef>
              <a:spcAft>
                <a:spcPts val="0"/>
              </a:spcAft>
              <a:buClr>
                <a:schemeClr val="accent1"/>
              </a:buClr>
              <a:buSzPts val="3300"/>
              <a:buFont typeface="Gill Sans"/>
              <a:buNone/>
              <a:defRPr>
                <a:solidFill>
                  <a:schemeClr val="accent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66" name="Google Shape;166;p19"/>
          <p:cNvSpPr txBox="1">
            <a:spLocks noGrp="1"/>
          </p:cNvSpPr>
          <p:nvPr>
            <p:ph type="dt" idx="10"/>
          </p:nvPr>
        </p:nvSpPr>
        <p:spPr>
          <a:xfrm>
            <a:off x="628650" y="4767263"/>
            <a:ext cx="2057400" cy="273844"/>
          </a:xfrm>
          <a:prstGeom prst="rect">
            <a:avLst/>
          </a:prstGeom>
          <a:noFill/>
          <a:ln>
            <a:noFill/>
          </a:ln>
        </p:spPr>
        <p:txBody>
          <a:bodyPr spcFirstLastPara="1" wrap="square" lIns="46750" tIns="23375" rIns="46750" bIns="23375"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67" name="Google Shape;167;p19"/>
          <p:cNvSpPr txBox="1">
            <a:spLocks noGrp="1"/>
          </p:cNvSpPr>
          <p:nvPr>
            <p:ph type="ftr" idx="11"/>
          </p:nvPr>
        </p:nvSpPr>
        <p:spPr>
          <a:xfrm>
            <a:off x="8639298" y="0"/>
            <a:ext cx="355518" cy="273844"/>
          </a:xfrm>
          <a:prstGeom prst="rect">
            <a:avLst/>
          </a:prstGeom>
          <a:noFill/>
          <a:ln>
            <a:noFill/>
          </a:ln>
        </p:spPr>
        <p:txBody>
          <a:bodyPr spcFirstLastPara="1" wrap="square" lIns="46750" tIns="23375" rIns="46750" bIns="23375"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8"/>
        <p:cNvGrpSpPr/>
        <p:nvPr/>
      </p:nvGrpSpPr>
      <p:grpSpPr>
        <a:xfrm>
          <a:off x="0" y="0"/>
          <a:ext cx="0" cy="0"/>
          <a:chOff x="0" y="0"/>
          <a:chExt cx="0" cy="0"/>
        </a:xfrm>
      </p:grpSpPr>
      <p:sp>
        <p:nvSpPr>
          <p:cNvPr id="169" name="Google Shape;169;p20"/>
          <p:cNvSpPr txBox="1">
            <a:spLocks noGrp="1"/>
          </p:cNvSpPr>
          <p:nvPr>
            <p:ph type="dt" idx="10"/>
          </p:nvPr>
        </p:nvSpPr>
        <p:spPr>
          <a:xfrm>
            <a:off x="628650" y="4767263"/>
            <a:ext cx="2057400" cy="273844"/>
          </a:xfrm>
          <a:prstGeom prst="rect">
            <a:avLst/>
          </a:prstGeom>
          <a:noFill/>
          <a:ln>
            <a:noFill/>
          </a:ln>
        </p:spPr>
        <p:txBody>
          <a:bodyPr spcFirstLastPara="1" wrap="square" lIns="46750" tIns="23375" rIns="46750" bIns="23375"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70" name="Google Shape;170;p20"/>
          <p:cNvSpPr txBox="1">
            <a:spLocks noGrp="1"/>
          </p:cNvSpPr>
          <p:nvPr>
            <p:ph type="ftr" idx="11"/>
          </p:nvPr>
        </p:nvSpPr>
        <p:spPr>
          <a:xfrm>
            <a:off x="8639298" y="0"/>
            <a:ext cx="355518" cy="273844"/>
          </a:xfrm>
          <a:prstGeom prst="rect">
            <a:avLst/>
          </a:prstGeom>
          <a:noFill/>
          <a:ln>
            <a:noFill/>
          </a:ln>
        </p:spPr>
        <p:txBody>
          <a:bodyPr spcFirstLastPara="1" wrap="square" lIns="46750" tIns="23375" rIns="46750" bIns="23375"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1"/>
        <p:cNvGrpSpPr/>
        <p:nvPr/>
      </p:nvGrpSpPr>
      <p:grpSpPr>
        <a:xfrm>
          <a:off x="0" y="0"/>
          <a:ext cx="0" cy="0"/>
          <a:chOff x="0" y="0"/>
          <a:chExt cx="0" cy="0"/>
        </a:xfrm>
      </p:grpSpPr>
      <p:sp>
        <p:nvSpPr>
          <p:cNvPr id="172" name="Google Shape;172;p21"/>
          <p:cNvSpPr txBox="1">
            <a:spLocks noGrp="1"/>
          </p:cNvSpPr>
          <p:nvPr>
            <p:ph type="title"/>
          </p:nvPr>
        </p:nvSpPr>
        <p:spPr>
          <a:xfrm>
            <a:off x="629841" y="342900"/>
            <a:ext cx="2949178" cy="1200150"/>
          </a:xfrm>
          <a:prstGeom prst="rect">
            <a:avLst/>
          </a:prstGeom>
          <a:noFill/>
          <a:ln>
            <a:noFill/>
          </a:ln>
        </p:spPr>
        <p:txBody>
          <a:bodyPr spcFirstLastPara="1" wrap="square" lIns="46750" tIns="23375" rIns="46750" bIns="23375" anchor="b" anchorCtr="0">
            <a:normAutofit/>
          </a:bodyPr>
          <a:lstStyle>
            <a:lvl1pPr lvl="0" algn="l">
              <a:lnSpc>
                <a:spcPct val="90000"/>
              </a:lnSpc>
              <a:spcBef>
                <a:spcPts val="0"/>
              </a:spcBef>
              <a:spcAft>
                <a:spcPts val="0"/>
              </a:spcAft>
              <a:buClr>
                <a:schemeClr val="accent1"/>
              </a:buClr>
              <a:buSzPts val="2400"/>
              <a:buFont typeface="Gill Sans"/>
              <a:buNone/>
              <a:defRPr sz="2400">
                <a:solidFill>
                  <a:schemeClr val="accent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73" name="Google Shape;173;p21"/>
          <p:cNvSpPr txBox="1">
            <a:spLocks noGrp="1"/>
          </p:cNvSpPr>
          <p:nvPr>
            <p:ph type="body" idx="1"/>
          </p:nvPr>
        </p:nvSpPr>
        <p:spPr>
          <a:xfrm>
            <a:off x="3887391" y="740569"/>
            <a:ext cx="4629150" cy="3655219"/>
          </a:xfrm>
          <a:prstGeom prst="rect">
            <a:avLst/>
          </a:prstGeom>
          <a:noFill/>
          <a:ln>
            <a:noFill/>
          </a:ln>
        </p:spPr>
        <p:txBody>
          <a:bodyPr spcFirstLastPara="1" wrap="square" lIns="46750" tIns="23375" rIns="46750" bIns="233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74" name="Google Shape;174;p21"/>
          <p:cNvSpPr txBox="1">
            <a:spLocks noGrp="1"/>
          </p:cNvSpPr>
          <p:nvPr>
            <p:ph type="body" idx="2"/>
          </p:nvPr>
        </p:nvSpPr>
        <p:spPr>
          <a:xfrm>
            <a:off x="629841" y="1543050"/>
            <a:ext cx="2949178" cy="2858691"/>
          </a:xfrm>
          <a:prstGeom prst="rect">
            <a:avLst/>
          </a:prstGeom>
          <a:noFill/>
          <a:ln>
            <a:noFill/>
          </a:ln>
        </p:spPr>
        <p:txBody>
          <a:bodyPr spcFirstLastPara="1" wrap="square" lIns="46750" tIns="23375" rIns="46750" bIns="233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000"/>
              <a:buNone/>
              <a:defRPr sz="10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75" name="Google Shape;175;p21"/>
          <p:cNvSpPr txBox="1">
            <a:spLocks noGrp="1"/>
          </p:cNvSpPr>
          <p:nvPr>
            <p:ph type="dt" idx="10"/>
          </p:nvPr>
        </p:nvSpPr>
        <p:spPr>
          <a:xfrm>
            <a:off x="628650" y="4767263"/>
            <a:ext cx="2057400" cy="273844"/>
          </a:xfrm>
          <a:prstGeom prst="rect">
            <a:avLst/>
          </a:prstGeom>
          <a:noFill/>
          <a:ln>
            <a:noFill/>
          </a:ln>
        </p:spPr>
        <p:txBody>
          <a:bodyPr spcFirstLastPara="1" wrap="square" lIns="46750" tIns="23375" rIns="46750" bIns="23375"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76" name="Google Shape;176;p21"/>
          <p:cNvSpPr txBox="1">
            <a:spLocks noGrp="1"/>
          </p:cNvSpPr>
          <p:nvPr>
            <p:ph type="ftr" idx="11"/>
          </p:nvPr>
        </p:nvSpPr>
        <p:spPr>
          <a:xfrm>
            <a:off x="8639298" y="0"/>
            <a:ext cx="355518" cy="273844"/>
          </a:xfrm>
          <a:prstGeom prst="rect">
            <a:avLst/>
          </a:prstGeom>
          <a:noFill/>
          <a:ln>
            <a:noFill/>
          </a:ln>
        </p:spPr>
        <p:txBody>
          <a:bodyPr spcFirstLastPara="1" wrap="square" lIns="46750" tIns="23375" rIns="46750" bIns="23375"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7"/>
        <p:cNvGrpSpPr/>
        <p:nvPr/>
      </p:nvGrpSpPr>
      <p:grpSpPr>
        <a:xfrm>
          <a:off x="0" y="0"/>
          <a:ext cx="0" cy="0"/>
          <a:chOff x="0" y="0"/>
          <a:chExt cx="0" cy="0"/>
        </a:xfrm>
      </p:grpSpPr>
      <p:sp>
        <p:nvSpPr>
          <p:cNvPr id="178" name="Google Shape;178;p22"/>
          <p:cNvSpPr txBox="1">
            <a:spLocks noGrp="1"/>
          </p:cNvSpPr>
          <p:nvPr>
            <p:ph type="title"/>
          </p:nvPr>
        </p:nvSpPr>
        <p:spPr>
          <a:xfrm>
            <a:off x="629841" y="342900"/>
            <a:ext cx="2949178" cy="1200150"/>
          </a:xfrm>
          <a:prstGeom prst="rect">
            <a:avLst/>
          </a:prstGeom>
          <a:noFill/>
          <a:ln>
            <a:noFill/>
          </a:ln>
        </p:spPr>
        <p:txBody>
          <a:bodyPr spcFirstLastPara="1" wrap="square" lIns="46750" tIns="23375" rIns="46750" bIns="23375" anchor="b" anchorCtr="0">
            <a:normAutofit/>
          </a:bodyPr>
          <a:lstStyle>
            <a:lvl1pPr lvl="0" algn="l">
              <a:lnSpc>
                <a:spcPct val="90000"/>
              </a:lnSpc>
              <a:spcBef>
                <a:spcPts val="0"/>
              </a:spcBef>
              <a:spcAft>
                <a:spcPts val="0"/>
              </a:spcAft>
              <a:buClr>
                <a:schemeClr val="accent1"/>
              </a:buClr>
              <a:buSzPts val="2400"/>
              <a:buFont typeface="Gill Sans"/>
              <a:buNone/>
              <a:defRPr sz="2400">
                <a:solidFill>
                  <a:schemeClr val="accent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79" name="Google Shape;179;p22"/>
          <p:cNvSpPr>
            <a:spLocks noGrp="1"/>
          </p:cNvSpPr>
          <p:nvPr>
            <p:ph type="pic" idx="2"/>
          </p:nvPr>
        </p:nvSpPr>
        <p:spPr>
          <a:xfrm>
            <a:off x="3887391" y="740569"/>
            <a:ext cx="4629150" cy="3655219"/>
          </a:xfrm>
          <a:prstGeom prst="rect">
            <a:avLst/>
          </a:prstGeom>
          <a:noFill/>
          <a:ln>
            <a:noFill/>
          </a:ln>
        </p:spPr>
      </p:sp>
      <p:sp>
        <p:nvSpPr>
          <p:cNvPr id="180" name="Google Shape;180;p22"/>
          <p:cNvSpPr txBox="1">
            <a:spLocks noGrp="1"/>
          </p:cNvSpPr>
          <p:nvPr>
            <p:ph type="body" idx="1"/>
          </p:nvPr>
        </p:nvSpPr>
        <p:spPr>
          <a:xfrm>
            <a:off x="629841" y="1543050"/>
            <a:ext cx="2949178" cy="2858691"/>
          </a:xfrm>
          <a:prstGeom prst="rect">
            <a:avLst/>
          </a:prstGeom>
          <a:noFill/>
          <a:ln>
            <a:noFill/>
          </a:ln>
        </p:spPr>
        <p:txBody>
          <a:bodyPr spcFirstLastPara="1" wrap="square" lIns="46750" tIns="23375" rIns="46750" bIns="233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000"/>
              <a:buNone/>
              <a:defRPr sz="10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81" name="Google Shape;181;p22"/>
          <p:cNvSpPr txBox="1">
            <a:spLocks noGrp="1"/>
          </p:cNvSpPr>
          <p:nvPr>
            <p:ph type="dt" idx="10"/>
          </p:nvPr>
        </p:nvSpPr>
        <p:spPr>
          <a:xfrm>
            <a:off x="628650" y="4767263"/>
            <a:ext cx="2057400" cy="273844"/>
          </a:xfrm>
          <a:prstGeom prst="rect">
            <a:avLst/>
          </a:prstGeom>
          <a:noFill/>
          <a:ln>
            <a:noFill/>
          </a:ln>
        </p:spPr>
        <p:txBody>
          <a:bodyPr spcFirstLastPara="1" wrap="square" lIns="46750" tIns="23375" rIns="46750" bIns="23375"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82" name="Google Shape;182;p22"/>
          <p:cNvSpPr txBox="1">
            <a:spLocks noGrp="1"/>
          </p:cNvSpPr>
          <p:nvPr>
            <p:ph type="ftr" idx="11"/>
          </p:nvPr>
        </p:nvSpPr>
        <p:spPr>
          <a:xfrm>
            <a:off x="8639298" y="0"/>
            <a:ext cx="355518" cy="273844"/>
          </a:xfrm>
          <a:prstGeom prst="rect">
            <a:avLst/>
          </a:prstGeom>
          <a:noFill/>
          <a:ln>
            <a:noFill/>
          </a:ln>
        </p:spPr>
        <p:txBody>
          <a:bodyPr spcFirstLastPara="1" wrap="square" lIns="46750" tIns="23375" rIns="46750" bIns="23375"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3"/>
        <p:cNvGrpSpPr/>
        <p:nvPr/>
      </p:nvGrpSpPr>
      <p:grpSpPr>
        <a:xfrm>
          <a:off x="0" y="0"/>
          <a:ext cx="0" cy="0"/>
          <a:chOff x="0" y="0"/>
          <a:chExt cx="0" cy="0"/>
        </a:xfrm>
      </p:grpSpPr>
      <p:sp>
        <p:nvSpPr>
          <p:cNvPr id="184" name="Google Shape;184;p23"/>
          <p:cNvSpPr txBox="1">
            <a:spLocks noGrp="1"/>
          </p:cNvSpPr>
          <p:nvPr>
            <p:ph type="title"/>
          </p:nvPr>
        </p:nvSpPr>
        <p:spPr>
          <a:xfrm>
            <a:off x="628650" y="273844"/>
            <a:ext cx="7886700" cy="994172"/>
          </a:xfrm>
          <a:prstGeom prst="rect">
            <a:avLst/>
          </a:prstGeom>
          <a:noFill/>
          <a:ln>
            <a:noFill/>
          </a:ln>
        </p:spPr>
        <p:txBody>
          <a:bodyPr spcFirstLastPara="1" wrap="square" lIns="46750" tIns="23375" rIns="46750" bIns="23375" anchor="ctr" anchorCtr="0">
            <a:normAutofit/>
          </a:bodyPr>
          <a:lstStyle>
            <a:lvl1pPr lvl="0" algn="l">
              <a:lnSpc>
                <a:spcPct val="90000"/>
              </a:lnSpc>
              <a:spcBef>
                <a:spcPts val="0"/>
              </a:spcBef>
              <a:spcAft>
                <a:spcPts val="0"/>
              </a:spcAft>
              <a:buClr>
                <a:schemeClr val="accent1"/>
              </a:buClr>
              <a:buSzPts val="3300"/>
              <a:buFont typeface="Gill Sans"/>
              <a:buNone/>
              <a:defRPr>
                <a:solidFill>
                  <a:schemeClr val="accent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85" name="Google Shape;185;p23"/>
          <p:cNvSpPr txBox="1">
            <a:spLocks noGrp="1"/>
          </p:cNvSpPr>
          <p:nvPr>
            <p:ph type="body" idx="1"/>
          </p:nvPr>
        </p:nvSpPr>
        <p:spPr>
          <a:xfrm rot="5400000">
            <a:off x="2940248" y="-942379"/>
            <a:ext cx="3263503" cy="7886700"/>
          </a:xfrm>
          <a:prstGeom prst="rect">
            <a:avLst/>
          </a:prstGeom>
          <a:noFill/>
          <a:ln>
            <a:noFill/>
          </a:ln>
        </p:spPr>
        <p:txBody>
          <a:bodyPr spcFirstLastPara="1" wrap="square" lIns="46750" tIns="23375" rIns="46750" bIns="23375" anchor="t" anchorCtr="0">
            <a:normAutofit/>
          </a:bodyPr>
          <a:lstStyle>
            <a:lvl1pPr marL="457200" lvl="0" indent="-285750" algn="l">
              <a:lnSpc>
                <a:spcPct val="90000"/>
              </a:lnSpc>
              <a:spcBef>
                <a:spcPts val="800"/>
              </a:spcBef>
              <a:spcAft>
                <a:spcPts val="0"/>
              </a:spcAft>
              <a:buClr>
                <a:schemeClr val="dk1"/>
              </a:buClr>
              <a:buSzPts val="900"/>
              <a:buChar char="•"/>
              <a:defRPr/>
            </a:lvl1pPr>
            <a:lvl2pPr marL="914400" lvl="1" indent="-285750" algn="l">
              <a:lnSpc>
                <a:spcPct val="90000"/>
              </a:lnSpc>
              <a:spcBef>
                <a:spcPts val="400"/>
              </a:spcBef>
              <a:spcAft>
                <a:spcPts val="0"/>
              </a:spcAft>
              <a:buClr>
                <a:schemeClr val="dk1"/>
              </a:buClr>
              <a:buSzPts val="900"/>
              <a:buChar char="•"/>
              <a:defRPr/>
            </a:lvl2pPr>
            <a:lvl3pPr marL="1371600" lvl="2" indent="-285750" algn="l">
              <a:lnSpc>
                <a:spcPct val="90000"/>
              </a:lnSpc>
              <a:spcBef>
                <a:spcPts val="400"/>
              </a:spcBef>
              <a:spcAft>
                <a:spcPts val="0"/>
              </a:spcAft>
              <a:buClr>
                <a:schemeClr val="dk1"/>
              </a:buClr>
              <a:buSzPts val="900"/>
              <a:buChar char="•"/>
              <a:defRPr/>
            </a:lvl3pPr>
            <a:lvl4pPr marL="1828800" lvl="3" indent="-285750" algn="l">
              <a:lnSpc>
                <a:spcPct val="90000"/>
              </a:lnSpc>
              <a:spcBef>
                <a:spcPts val="400"/>
              </a:spcBef>
              <a:spcAft>
                <a:spcPts val="0"/>
              </a:spcAft>
              <a:buClr>
                <a:schemeClr val="dk1"/>
              </a:buClr>
              <a:buSzPts val="900"/>
              <a:buChar char="•"/>
              <a:defRPr/>
            </a:lvl4pPr>
            <a:lvl5pPr marL="2286000" lvl="4" indent="-285750" algn="l">
              <a:lnSpc>
                <a:spcPct val="90000"/>
              </a:lnSpc>
              <a:spcBef>
                <a:spcPts val="400"/>
              </a:spcBef>
              <a:spcAft>
                <a:spcPts val="0"/>
              </a:spcAft>
              <a:buClr>
                <a:schemeClr val="dk1"/>
              </a:buClr>
              <a:buSzPts val="900"/>
              <a:buChar char="•"/>
              <a:defRPr/>
            </a:lvl5pPr>
            <a:lvl6pPr marL="2743200" lvl="5" indent="-285750" algn="l">
              <a:lnSpc>
                <a:spcPct val="90000"/>
              </a:lnSpc>
              <a:spcBef>
                <a:spcPts val="400"/>
              </a:spcBef>
              <a:spcAft>
                <a:spcPts val="0"/>
              </a:spcAft>
              <a:buClr>
                <a:schemeClr val="dk1"/>
              </a:buClr>
              <a:buSzPts val="900"/>
              <a:buChar char="•"/>
              <a:defRPr/>
            </a:lvl6pPr>
            <a:lvl7pPr marL="3200400" lvl="6" indent="-285750" algn="l">
              <a:lnSpc>
                <a:spcPct val="90000"/>
              </a:lnSpc>
              <a:spcBef>
                <a:spcPts val="400"/>
              </a:spcBef>
              <a:spcAft>
                <a:spcPts val="0"/>
              </a:spcAft>
              <a:buClr>
                <a:schemeClr val="dk1"/>
              </a:buClr>
              <a:buSzPts val="900"/>
              <a:buChar char="•"/>
              <a:defRPr/>
            </a:lvl7pPr>
            <a:lvl8pPr marL="3657600" lvl="7" indent="-285750" algn="l">
              <a:lnSpc>
                <a:spcPct val="90000"/>
              </a:lnSpc>
              <a:spcBef>
                <a:spcPts val="400"/>
              </a:spcBef>
              <a:spcAft>
                <a:spcPts val="0"/>
              </a:spcAft>
              <a:buClr>
                <a:schemeClr val="dk1"/>
              </a:buClr>
              <a:buSzPts val="900"/>
              <a:buChar char="•"/>
              <a:defRPr/>
            </a:lvl8pPr>
            <a:lvl9pPr marL="4114800" lvl="8" indent="-285750" algn="l">
              <a:lnSpc>
                <a:spcPct val="90000"/>
              </a:lnSpc>
              <a:spcBef>
                <a:spcPts val="400"/>
              </a:spcBef>
              <a:spcAft>
                <a:spcPts val="0"/>
              </a:spcAft>
              <a:buClr>
                <a:schemeClr val="dk1"/>
              </a:buClr>
              <a:buSzPts val="900"/>
              <a:buChar char="•"/>
              <a:defRPr/>
            </a:lvl9pPr>
          </a:lstStyle>
          <a:p>
            <a:endParaRPr/>
          </a:p>
        </p:txBody>
      </p:sp>
      <p:sp>
        <p:nvSpPr>
          <p:cNvPr id="186" name="Google Shape;186;p23"/>
          <p:cNvSpPr txBox="1">
            <a:spLocks noGrp="1"/>
          </p:cNvSpPr>
          <p:nvPr>
            <p:ph type="dt" idx="10"/>
          </p:nvPr>
        </p:nvSpPr>
        <p:spPr>
          <a:xfrm>
            <a:off x="628650" y="4767263"/>
            <a:ext cx="2057400" cy="273844"/>
          </a:xfrm>
          <a:prstGeom prst="rect">
            <a:avLst/>
          </a:prstGeom>
          <a:noFill/>
          <a:ln>
            <a:noFill/>
          </a:ln>
        </p:spPr>
        <p:txBody>
          <a:bodyPr spcFirstLastPara="1" wrap="square" lIns="46750" tIns="23375" rIns="46750" bIns="23375"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87" name="Google Shape;187;p23"/>
          <p:cNvSpPr txBox="1">
            <a:spLocks noGrp="1"/>
          </p:cNvSpPr>
          <p:nvPr>
            <p:ph type="ftr" idx="11"/>
          </p:nvPr>
        </p:nvSpPr>
        <p:spPr>
          <a:xfrm>
            <a:off x="8639298" y="0"/>
            <a:ext cx="355518" cy="273844"/>
          </a:xfrm>
          <a:prstGeom prst="rect">
            <a:avLst/>
          </a:prstGeom>
          <a:noFill/>
          <a:ln>
            <a:noFill/>
          </a:ln>
        </p:spPr>
        <p:txBody>
          <a:bodyPr spcFirstLastPara="1" wrap="square" lIns="46750" tIns="23375" rIns="46750" bIns="23375"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8"/>
        <p:cNvGrpSpPr/>
        <p:nvPr/>
      </p:nvGrpSpPr>
      <p:grpSpPr>
        <a:xfrm>
          <a:off x="0" y="0"/>
          <a:ext cx="0" cy="0"/>
          <a:chOff x="0" y="0"/>
          <a:chExt cx="0" cy="0"/>
        </a:xfrm>
      </p:grpSpPr>
      <p:sp>
        <p:nvSpPr>
          <p:cNvPr id="189" name="Google Shape;189;p24"/>
          <p:cNvSpPr txBox="1">
            <a:spLocks noGrp="1"/>
          </p:cNvSpPr>
          <p:nvPr>
            <p:ph type="title"/>
          </p:nvPr>
        </p:nvSpPr>
        <p:spPr>
          <a:xfrm rot="5400000">
            <a:off x="5350073" y="1467446"/>
            <a:ext cx="4358878" cy="1971675"/>
          </a:xfrm>
          <a:prstGeom prst="rect">
            <a:avLst/>
          </a:prstGeom>
          <a:noFill/>
          <a:ln>
            <a:noFill/>
          </a:ln>
        </p:spPr>
        <p:txBody>
          <a:bodyPr spcFirstLastPara="1" wrap="square" lIns="46750" tIns="23375" rIns="46750" bIns="23375" anchor="ctr" anchorCtr="0">
            <a:normAutofit/>
          </a:bodyPr>
          <a:lstStyle>
            <a:lvl1pPr lvl="0" algn="l">
              <a:lnSpc>
                <a:spcPct val="90000"/>
              </a:lnSpc>
              <a:spcBef>
                <a:spcPts val="0"/>
              </a:spcBef>
              <a:spcAft>
                <a:spcPts val="0"/>
              </a:spcAft>
              <a:buClr>
                <a:schemeClr val="accent1"/>
              </a:buClr>
              <a:buSzPts val="3300"/>
              <a:buFont typeface="Gill Sans"/>
              <a:buNone/>
              <a:defRPr>
                <a:solidFill>
                  <a:schemeClr val="accent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90" name="Google Shape;190;p24"/>
          <p:cNvSpPr txBox="1">
            <a:spLocks noGrp="1"/>
          </p:cNvSpPr>
          <p:nvPr>
            <p:ph type="body" idx="1"/>
          </p:nvPr>
        </p:nvSpPr>
        <p:spPr>
          <a:xfrm rot="5400000">
            <a:off x="1349573" y="-447079"/>
            <a:ext cx="4358878" cy="5800725"/>
          </a:xfrm>
          <a:prstGeom prst="rect">
            <a:avLst/>
          </a:prstGeom>
          <a:noFill/>
          <a:ln>
            <a:noFill/>
          </a:ln>
        </p:spPr>
        <p:txBody>
          <a:bodyPr spcFirstLastPara="1" wrap="square" lIns="46750" tIns="23375" rIns="46750" bIns="23375" anchor="t" anchorCtr="0">
            <a:normAutofit/>
          </a:bodyPr>
          <a:lstStyle>
            <a:lvl1pPr marL="457200" lvl="0" indent="-285750" algn="l">
              <a:lnSpc>
                <a:spcPct val="90000"/>
              </a:lnSpc>
              <a:spcBef>
                <a:spcPts val="800"/>
              </a:spcBef>
              <a:spcAft>
                <a:spcPts val="0"/>
              </a:spcAft>
              <a:buClr>
                <a:schemeClr val="dk1"/>
              </a:buClr>
              <a:buSzPts val="900"/>
              <a:buChar char="•"/>
              <a:defRPr/>
            </a:lvl1pPr>
            <a:lvl2pPr marL="914400" lvl="1" indent="-285750" algn="l">
              <a:lnSpc>
                <a:spcPct val="90000"/>
              </a:lnSpc>
              <a:spcBef>
                <a:spcPts val="400"/>
              </a:spcBef>
              <a:spcAft>
                <a:spcPts val="0"/>
              </a:spcAft>
              <a:buClr>
                <a:schemeClr val="dk1"/>
              </a:buClr>
              <a:buSzPts val="900"/>
              <a:buChar char="•"/>
              <a:defRPr/>
            </a:lvl2pPr>
            <a:lvl3pPr marL="1371600" lvl="2" indent="-285750" algn="l">
              <a:lnSpc>
                <a:spcPct val="90000"/>
              </a:lnSpc>
              <a:spcBef>
                <a:spcPts val="400"/>
              </a:spcBef>
              <a:spcAft>
                <a:spcPts val="0"/>
              </a:spcAft>
              <a:buClr>
                <a:schemeClr val="dk1"/>
              </a:buClr>
              <a:buSzPts val="900"/>
              <a:buChar char="•"/>
              <a:defRPr/>
            </a:lvl3pPr>
            <a:lvl4pPr marL="1828800" lvl="3" indent="-285750" algn="l">
              <a:lnSpc>
                <a:spcPct val="90000"/>
              </a:lnSpc>
              <a:spcBef>
                <a:spcPts val="400"/>
              </a:spcBef>
              <a:spcAft>
                <a:spcPts val="0"/>
              </a:spcAft>
              <a:buClr>
                <a:schemeClr val="dk1"/>
              </a:buClr>
              <a:buSzPts val="900"/>
              <a:buChar char="•"/>
              <a:defRPr/>
            </a:lvl4pPr>
            <a:lvl5pPr marL="2286000" lvl="4" indent="-285750" algn="l">
              <a:lnSpc>
                <a:spcPct val="90000"/>
              </a:lnSpc>
              <a:spcBef>
                <a:spcPts val="400"/>
              </a:spcBef>
              <a:spcAft>
                <a:spcPts val="0"/>
              </a:spcAft>
              <a:buClr>
                <a:schemeClr val="dk1"/>
              </a:buClr>
              <a:buSzPts val="900"/>
              <a:buChar char="•"/>
              <a:defRPr/>
            </a:lvl5pPr>
            <a:lvl6pPr marL="2743200" lvl="5" indent="-285750" algn="l">
              <a:lnSpc>
                <a:spcPct val="90000"/>
              </a:lnSpc>
              <a:spcBef>
                <a:spcPts val="400"/>
              </a:spcBef>
              <a:spcAft>
                <a:spcPts val="0"/>
              </a:spcAft>
              <a:buClr>
                <a:schemeClr val="dk1"/>
              </a:buClr>
              <a:buSzPts val="900"/>
              <a:buChar char="•"/>
              <a:defRPr/>
            </a:lvl6pPr>
            <a:lvl7pPr marL="3200400" lvl="6" indent="-285750" algn="l">
              <a:lnSpc>
                <a:spcPct val="90000"/>
              </a:lnSpc>
              <a:spcBef>
                <a:spcPts val="400"/>
              </a:spcBef>
              <a:spcAft>
                <a:spcPts val="0"/>
              </a:spcAft>
              <a:buClr>
                <a:schemeClr val="dk1"/>
              </a:buClr>
              <a:buSzPts val="900"/>
              <a:buChar char="•"/>
              <a:defRPr/>
            </a:lvl7pPr>
            <a:lvl8pPr marL="3657600" lvl="7" indent="-285750" algn="l">
              <a:lnSpc>
                <a:spcPct val="90000"/>
              </a:lnSpc>
              <a:spcBef>
                <a:spcPts val="400"/>
              </a:spcBef>
              <a:spcAft>
                <a:spcPts val="0"/>
              </a:spcAft>
              <a:buClr>
                <a:schemeClr val="dk1"/>
              </a:buClr>
              <a:buSzPts val="900"/>
              <a:buChar char="•"/>
              <a:defRPr/>
            </a:lvl8pPr>
            <a:lvl9pPr marL="4114800" lvl="8" indent="-285750" algn="l">
              <a:lnSpc>
                <a:spcPct val="90000"/>
              </a:lnSpc>
              <a:spcBef>
                <a:spcPts val="400"/>
              </a:spcBef>
              <a:spcAft>
                <a:spcPts val="0"/>
              </a:spcAft>
              <a:buClr>
                <a:schemeClr val="dk1"/>
              </a:buClr>
              <a:buSzPts val="900"/>
              <a:buChar char="•"/>
              <a:defRPr/>
            </a:lvl9pPr>
          </a:lstStyle>
          <a:p>
            <a:endParaRPr/>
          </a:p>
        </p:txBody>
      </p:sp>
      <p:sp>
        <p:nvSpPr>
          <p:cNvPr id="191" name="Google Shape;191;p24"/>
          <p:cNvSpPr txBox="1">
            <a:spLocks noGrp="1"/>
          </p:cNvSpPr>
          <p:nvPr>
            <p:ph type="dt" idx="10"/>
          </p:nvPr>
        </p:nvSpPr>
        <p:spPr>
          <a:xfrm>
            <a:off x="628650" y="4767263"/>
            <a:ext cx="2057400" cy="273844"/>
          </a:xfrm>
          <a:prstGeom prst="rect">
            <a:avLst/>
          </a:prstGeom>
          <a:noFill/>
          <a:ln>
            <a:noFill/>
          </a:ln>
        </p:spPr>
        <p:txBody>
          <a:bodyPr spcFirstLastPara="1" wrap="square" lIns="46750" tIns="23375" rIns="46750" bIns="23375"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92" name="Google Shape;192;p24"/>
          <p:cNvSpPr txBox="1">
            <a:spLocks noGrp="1"/>
          </p:cNvSpPr>
          <p:nvPr>
            <p:ph type="ftr" idx="11"/>
          </p:nvPr>
        </p:nvSpPr>
        <p:spPr>
          <a:xfrm>
            <a:off x="8639298" y="0"/>
            <a:ext cx="355518" cy="273844"/>
          </a:xfrm>
          <a:prstGeom prst="rect">
            <a:avLst/>
          </a:prstGeom>
          <a:noFill/>
          <a:ln>
            <a:noFill/>
          </a:ln>
        </p:spPr>
        <p:txBody>
          <a:bodyPr spcFirstLastPara="1" wrap="square" lIns="46750" tIns="23375" rIns="46750" bIns="23375"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EFEFE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2"/>
                </a:solidFill>
              </a:defRPr>
            </a:lvl1pPr>
          </a:lstStyle>
          <a:p>
            <a:r>
              <a:rPr lang="en-US"/>
              <a:t>2020 Gully Inventory and Assessment</a:t>
            </a:r>
          </a:p>
        </p:txBody>
      </p:sp>
      <p:sp>
        <p:nvSpPr>
          <p:cNvPr id="5" name="Footer Placeholder 4"/>
          <p:cNvSpPr>
            <a:spLocks noGrp="1"/>
          </p:cNvSpPr>
          <p:nvPr>
            <p:ph type="ftr" sz="quarter" idx="3"/>
          </p:nvPr>
        </p:nvSpPr>
        <p:spPr>
          <a:xfrm>
            <a:off x="8639298" y="0"/>
            <a:ext cx="355518" cy="273844"/>
          </a:xfrm>
          <a:prstGeom prst="rect">
            <a:avLst/>
          </a:prstGeom>
        </p:spPr>
        <p:txBody>
          <a:bodyPr vert="horz" lIns="91440" tIns="45720" rIns="91440" bIns="45720" rtlCol="0" anchor="ctr"/>
          <a:lstStyle>
            <a:lvl1pPr algn="ctr">
              <a:defRPr sz="900">
                <a:solidFill>
                  <a:schemeClr val="tx2"/>
                </a:solidFill>
              </a:defRPr>
            </a:lvl1pPr>
          </a:lstStyle>
          <a:p>
            <a:fld id="{C9C07506-B5A4-4E89-947E-8CCF2F8FAE0E}" type="slidenum">
              <a:rPr lang="en-US" smtClean="0"/>
              <a:pPr/>
              <a:t>‹#›</a:t>
            </a:fld>
            <a:endParaRPr lang="en-US"/>
          </a:p>
        </p:txBody>
      </p:sp>
      <p:pic>
        <p:nvPicPr>
          <p:cNvPr id="7" name="Picture 6">
            <a:extLst>
              <a:ext uri="{FF2B5EF4-FFF2-40B4-BE49-F238E27FC236}">
                <a16:creationId xmlns:a16="http://schemas.microsoft.com/office/drawing/2014/main" id="{C3FA106E-6856-444D-9006-B8B24A12D3C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239123" y="4534851"/>
            <a:ext cx="1276227" cy="536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870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64" rtl="0" eaLnBrk="1" latinLnBrk="0" hangingPunct="1">
        <a:lnSpc>
          <a:spcPct val="90000"/>
        </a:lnSpc>
        <a:spcBef>
          <a:spcPct val="0"/>
        </a:spcBef>
        <a:buNone/>
        <a:defRPr sz="3300" kern="1200">
          <a:solidFill>
            <a:schemeClr val="accent1"/>
          </a:solidFill>
          <a:latin typeface="+mj-lt"/>
          <a:ea typeface="+mj-ea"/>
          <a:cs typeface="+mj-cs"/>
        </a:defRPr>
      </a:lvl1pPr>
    </p:titleStyle>
    <p:bodyStyle>
      <a:lvl1pPr marL="171466" indent="-171466" algn="l" defTabSz="685864"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98" indent="-171466" algn="l" defTabSz="68586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330" indent="-171466" algn="l" defTabSz="68586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62" indent="-171466" algn="l" defTabSz="68586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95" indent="-171466" algn="l" defTabSz="68586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127" indent="-171466" algn="l" defTabSz="68586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059" indent="-171466" algn="l" defTabSz="68586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991" indent="-171466" algn="l" defTabSz="68586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924" indent="-171466" algn="l" defTabSz="68586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64" rtl="0" eaLnBrk="1" latinLnBrk="0" hangingPunct="1">
        <a:defRPr sz="1350" kern="1200">
          <a:solidFill>
            <a:schemeClr val="tx1"/>
          </a:solidFill>
          <a:latin typeface="+mn-lt"/>
          <a:ea typeface="+mn-ea"/>
          <a:cs typeface="+mn-cs"/>
        </a:defRPr>
      </a:lvl1pPr>
      <a:lvl2pPr marL="342932" algn="l" defTabSz="685864" rtl="0" eaLnBrk="1" latinLnBrk="0" hangingPunct="1">
        <a:defRPr sz="1350" kern="1200">
          <a:solidFill>
            <a:schemeClr val="tx1"/>
          </a:solidFill>
          <a:latin typeface="+mn-lt"/>
          <a:ea typeface="+mn-ea"/>
          <a:cs typeface="+mn-cs"/>
        </a:defRPr>
      </a:lvl2pPr>
      <a:lvl3pPr marL="685864" algn="l" defTabSz="685864" rtl="0" eaLnBrk="1" latinLnBrk="0" hangingPunct="1">
        <a:defRPr sz="1350" kern="1200">
          <a:solidFill>
            <a:schemeClr val="tx1"/>
          </a:solidFill>
          <a:latin typeface="+mn-lt"/>
          <a:ea typeface="+mn-ea"/>
          <a:cs typeface="+mn-cs"/>
        </a:defRPr>
      </a:lvl3pPr>
      <a:lvl4pPr marL="1028797" algn="l" defTabSz="685864" rtl="0" eaLnBrk="1" latinLnBrk="0" hangingPunct="1">
        <a:defRPr sz="1350" kern="1200">
          <a:solidFill>
            <a:schemeClr val="tx1"/>
          </a:solidFill>
          <a:latin typeface="+mn-lt"/>
          <a:ea typeface="+mn-ea"/>
          <a:cs typeface="+mn-cs"/>
        </a:defRPr>
      </a:lvl4pPr>
      <a:lvl5pPr marL="1371729" algn="l" defTabSz="685864" rtl="0" eaLnBrk="1" latinLnBrk="0" hangingPunct="1">
        <a:defRPr sz="1350" kern="1200">
          <a:solidFill>
            <a:schemeClr val="tx1"/>
          </a:solidFill>
          <a:latin typeface="+mn-lt"/>
          <a:ea typeface="+mn-ea"/>
          <a:cs typeface="+mn-cs"/>
        </a:defRPr>
      </a:lvl5pPr>
      <a:lvl6pPr marL="1714661" algn="l" defTabSz="685864" rtl="0" eaLnBrk="1" latinLnBrk="0" hangingPunct="1">
        <a:defRPr sz="1350" kern="1200">
          <a:solidFill>
            <a:schemeClr val="tx1"/>
          </a:solidFill>
          <a:latin typeface="+mn-lt"/>
          <a:ea typeface="+mn-ea"/>
          <a:cs typeface="+mn-cs"/>
        </a:defRPr>
      </a:lvl6pPr>
      <a:lvl7pPr marL="2057593" algn="l" defTabSz="685864" rtl="0" eaLnBrk="1" latinLnBrk="0" hangingPunct="1">
        <a:defRPr sz="1350" kern="1200">
          <a:solidFill>
            <a:schemeClr val="tx1"/>
          </a:solidFill>
          <a:latin typeface="+mn-lt"/>
          <a:ea typeface="+mn-ea"/>
          <a:cs typeface="+mn-cs"/>
        </a:defRPr>
      </a:lvl7pPr>
      <a:lvl8pPr marL="2400525" algn="l" defTabSz="685864" rtl="0" eaLnBrk="1" latinLnBrk="0" hangingPunct="1">
        <a:defRPr sz="1350" kern="1200">
          <a:solidFill>
            <a:schemeClr val="tx1"/>
          </a:solidFill>
          <a:latin typeface="+mn-lt"/>
          <a:ea typeface="+mn-ea"/>
          <a:cs typeface="+mn-cs"/>
        </a:defRPr>
      </a:lvl8pPr>
      <a:lvl9pPr marL="2743457" algn="l" defTabSz="685864"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
        <p:cNvGrpSpPr/>
        <p:nvPr/>
      </p:nvGrpSpPr>
      <p:grpSpPr>
        <a:xfrm>
          <a:off x="0" y="0"/>
          <a:ext cx="0" cy="0"/>
          <a:chOff x="0" y="0"/>
          <a:chExt cx="0" cy="0"/>
        </a:xfrm>
      </p:grpSpPr>
      <p:sp>
        <p:nvSpPr>
          <p:cNvPr id="131" name="Google Shape;131;p13"/>
          <p:cNvSpPr txBox="1">
            <a:spLocks noGrp="1"/>
          </p:cNvSpPr>
          <p:nvPr>
            <p:ph type="title"/>
          </p:nvPr>
        </p:nvSpPr>
        <p:spPr>
          <a:xfrm>
            <a:off x="628650" y="273844"/>
            <a:ext cx="7886700" cy="994172"/>
          </a:xfrm>
          <a:prstGeom prst="rect">
            <a:avLst/>
          </a:prstGeom>
          <a:noFill/>
          <a:ln>
            <a:noFill/>
          </a:ln>
        </p:spPr>
        <p:txBody>
          <a:bodyPr spcFirstLastPara="1" wrap="square" lIns="46750" tIns="23375" rIns="46750" bIns="23375" anchor="ctr" anchorCtr="0">
            <a:normAutofit/>
          </a:bodyPr>
          <a:lstStyle>
            <a:lvl1pPr marR="0" lvl="0" algn="l" rtl="0">
              <a:lnSpc>
                <a:spcPct val="90000"/>
              </a:lnSpc>
              <a:spcBef>
                <a:spcPts val="0"/>
              </a:spcBef>
              <a:spcAft>
                <a:spcPts val="0"/>
              </a:spcAft>
              <a:buClr>
                <a:schemeClr val="accent1"/>
              </a:buClr>
              <a:buSzPts val="3300"/>
              <a:buFont typeface="Gill Sans"/>
              <a:buNone/>
              <a:defRPr sz="3300" b="0" i="0" u="none" strike="noStrike" cap="none">
                <a:solidFill>
                  <a:schemeClr val="accent1"/>
                </a:solidFill>
                <a:latin typeface="Gill Sans"/>
                <a:ea typeface="Gill Sans"/>
                <a:cs typeface="Gill Sans"/>
                <a:sym typeface="Gill Sans"/>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a:endParaRPr/>
          </a:p>
        </p:txBody>
      </p:sp>
      <p:sp>
        <p:nvSpPr>
          <p:cNvPr id="132" name="Google Shape;132;p13"/>
          <p:cNvSpPr txBox="1">
            <a:spLocks noGrp="1"/>
          </p:cNvSpPr>
          <p:nvPr>
            <p:ph type="body" idx="1"/>
          </p:nvPr>
        </p:nvSpPr>
        <p:spPr>
          <a:xfrm>
            <a:off x="628650" y="1369219"/>
            <a:ext cx="7886700" cy="3263503"/>
          </a:xfrm>
          <a:prstGeom prst="rect">
            <a:avLst/>
          </a:prstGeom>
          <a:noFill/>
          <a:ln>
            <a:noFill/>
          </a:ln>
        </p:spPr>
        <p:txBody>
          <a:bodyPr spcFirstLastPara="1" wrap="square" lIns="46750" tIns="23375" rIns="46750" bIns="233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Garamond"/>
                <a:ea typeface="Garamond"/>
                <a:cs typeface="Garamond"/>
                <a:sym typeface="Garamond"/>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Garamond"/>
                <a:ea typeface="Garamond"/>
                <a:cs typeface="Garamond"/>
                <a:sym typeface="Garamond"/>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Garamond"/>
                <a:ea typeface="Garamond"/>
                <a:cs typeface="Garamond"/>
                <a:sym typeface="Garamond"/>
              </a:defRPr>
            </a:lvl3pPr>
            <a:lvl4pPr marL="1828800" marR="0" lvl="3" indent="-311150" algn="l" rtl="0">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Garamond"/>
                <a:ea typeface="Garamond"/>
                <a:cs typeface="Garamond"/>
                <a:sym typeface="Garamond"/>
              </a:defRPr>
            </a:lvl4pPr>
            <a:lvl5pPr marL="2286000" marR="0" lvl="4" indent="-311150" algn="l" rtl="0">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Garamond"/>
                <a:ea typeface="Garamond"/>
                <a:cs typeface="Garamond"/>
                <a:sym typeface="Garamond"/>
              </a:defRPr>
            </a:lvl5pPr>
            <a:lvl6pPr marL="2743200" marR="0" lvl="5" indent="-311150" algn="l" rtl="0">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Garamond"/>
                <a:ea typeface="Garamond"/>
                <a:cs typeface="Garamond"/>
                <a:sym typeface="Garamond"/>
              </a:defRPr>
            </a:lvl6pPr>
            <a:lvl7pPr marL="3200400" marR="0" lvl="6" indent="-311150" algn="l" rtl="0">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Garamond"/>
                <a:ea typeface="Garamond"/>
                <a:cs typeface="Garamond"/>
                <a:sym typeface="Garamond"/>
              </a:defRPr>
            </a:lvl7pPr>
            <a:lvl8pPr marL="3657600" marR="0" lvl="7" indent="-311150" algn="l" rtl="0">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Garamond"/>
                <a:ea typeface="Garamond"/>
                <a:cs typeface="Garamond"/>
                <a:sym typeface="Garamond"/>
              </a:defRPr>
            </a:lvl8pPr>
            <a:lvl9pPr marL="4114800" marR="0" lvl="8" indent="-311150" algn="l" rtl="0">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Garamond"/>
                <a:ea typeface="Garamond"/>
                <a:cs typeface="Garamond"/>
                <a:sym typeface="Garamond"/>
              </a:defRPr>
            </a:lvl9pPr>
          </a:lstStyle>
          <a:p>
            <a:endParaRPr/>
          </a:p>
        </p:txBody>
      </p:sp>
      <p:sp>
        <p:nvSpPr>
          <p:cNvPr id="133" name="Google Shape;133;p13"/>
          <p:cNvSpPr txBox="1">
            <a:spLocks noGrp="1"/>
          </p:cNvSpPr>
          <p:nvPr>
            <p:ph type="dt" idx="10"/>
          </p:nvPr>
        </p:nvSpPr>
        <p:spPr>
          <a:xfrm>
            <a:off x="628650" y="4767263"/>
            <a:ext cx="2057400" cy="273844"/>
          </a:xfrm>
          <a:prstGeom prst="rect">
            <a:avLst/>
          </a:prstGeom>
          <a:noFill/>
          <a:ln>
            <a:noFill/>
          </a:ln>
        </p:spPr>
        <p:txBody>
          <a:bodyPr spcFirstLastPara="1" wrap="square" lIns="46750" tIns="23375" rIns="46750" bIns="23375" anchor="ctr" anchorCtr="0">
            <a:noAutofit/>
          </a:bodyPr>
          <a:lstStyle>
            <a:lvl1pPr marR="0" lvl="0" algn="l" rtl="0">
              <a:spcBef>
                <a:spcPts val="0"/>
              </a:spcBef>
              <a:spcAft>
                <a:spcPts val="0"/>
              </a:spcAft>
              <a:buSzPts val="700"/>
              <a:buNone/>
              <a:defRPr sz="900" b="0" i="0" u="none" strike="noStrike" cap="none">
                <a:solidFill>
                  <a:schemeClr val="dk2"/>
                </a:solidFill>
                <a:latin typeface="Gill Sans"/>
                <a:ea typeface="Gill Sans"/>
                <a:cs typeface="Gill Sans"/>
                <a:sym typeface="Gill Sans"/>
              </a:defRPr>
            </a:lvl1pPr>
            <a:lvl2pPr marR="0" lvl="1" algn="l" rtl="0">
              <a:spcBef>
                <a:spcPts val="0"/>
              </a:spcBef>
              <a:spcAft>
                <a:spcPts val="0"/>
              </a:spcAft>
              <a:buSzPts val="700"/>
              <a:buNone/>
              <a:defRPr sz="9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700"/>
              <a:buNone/>
              <a:defRPr sz="9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700"/>
              <a:buNone/>
              <a:defRPr sz="9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700"/>
              <a:buNone/>
              <a:defRPr sz="9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700"/>
              <a:buNone/>
              <a:defRPr sz="9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700"/>
              <a:buNone/>
              <a:defRPr sz="9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700"/>
              <a:buNone/>
              <a:defRPr sz="9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700"/>
              <a:buNone/>
              <a:defRPr sz="900" b="0" i="0" u="none" strike="noStrike" cap="none">
                <a:solidFill>
                  <a:schemeClr val="dk1"/>
                </a:solidFill>
                <a:latin typeface="Garamond"/>
                <a:ea typeface="Garamond"/>
                <a:cs typeface="Garamond"/>
                <a:sym typeface="Garamond"/>
              </a:defRPr>
            </a:lvl9pPr>
          </a:lstStyle>
          <a:p>
            <a:endParaRPr/>
          </a:p>
        </p:txBody>
      </p:sp>
      <p:sp>
        <p:nvSpPr>
          <p:cNvPr id="134" name="Google Shape;134;p13"/>
          <p:cNvSpPr txBox="1">
            <a:spLocks noGrp="1"/>
          </p:cNvSpPr>
          <p:nvPr>
            <p:ph type="ftr" idx="11"/>
          </p:nvPr>
        </p:nvSpPr>
        <p:spPr>
          <a:xfrm>
            <a:off x="8639298" y="0"/>
            <a:ext cx="355518" cy="273844"/>
          </a:xfrm>
          <a:prstGeom prst="rect">
            <a:avLst/>
          </a:prstGeom>
          <a:noFill/>
          <a:ln>
            <a:noFill/>
          </a:ln>
        </p:spPr>
        <p:txBody>
          <a:bodyPr spcFirstLastPara="1" wrap="square" lIns="46750" tIns="23375" rIns="46750" bIns="23375" anchor="ctr" anchorCtr="0">
            <a:noAutofit/>
          </a:bodyPr>
          <a:lstStyle>
            <a:lvl1pPr marR="0" lvl="0" algn="ctr" rtl="0">
              <a:spcBef>
                <a:spcPts val="0"/>
              </a:spcBef>
              <a:spcAft>
                <a:spcPts val="0"/>
              </a:spcAft>
              <a:buSzPts val="700"/>
              <a:buNone/>
              <a:defRPr sz="900" b="0" i="0" u="none" strike="noStrike" cap="none">
                <a:solidFill>
                  <a:schemeClr val="dk2"/>
                </a:solidFill>
                <a:latin typeface="Garamond"/>
                <a:ea typeface="Garamond"/>
                <a:cs typeface="Garamond"/>
                <a:sym typeface="Garamond"/>
              </a:defRPr>
            </a:lvl1pPr>
            <a:lvl2pPr marR="0" lvl="1" algn="l" rtl="0">
              <a:spcBef>
                <a:spcPts val="0"/>
              </a:spcBef>
              <a:spcAft>
                <a:spcPts val="0"/>
              </a:spcAft>
              <a:buSzPts val="700"/>
              <a:buNone/>
              <a:defRPr sz="9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700"/>
              <a:buNone/>
              <a:defRPr sz="9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700"/>
              <a:buNone/>
              <a:defRPr sz="9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700"/>
              <a:buNone/>
              <a:defRPr sz="9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700"/>
              <a:buNone/>
              <a:defRPr sz="9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700"/>
              <a:buNone/>
              <a:defRPr sz="9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700"/>
              <a:buNone/>
              <a:defRPr sz="9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700"/>
              <a:buNone/>
              <a:defRPr sz="900" b="0" i="0" u="none" strike="noStrike" cap="none">
                <a:solidFill>
                  <a:schemeClr val="dk1"/>
                </a:solidFill>
                <a:latin typeface="Garamond"/>
                <a:ea typeface="Garamond"/>
                <a:cs typeface="Garamond"/>
                <a:sym typeface="Garamond"/>
              </a:defRPr>
            </a:lvl9pPr>
          </a:lstStyle>
          <a:p>
            <a:endParaRPr/>
          </a:p>
        </p:txBody>
      </p:sp>
    </p:spTree>
  </p:cSld>
  <p:clrMap bg1="lt1" tx1="dk1" bg2="dk2" tx2="lt2" accent1="accent1" accent2="accent2" accent3="accent3" accent4="accent4" accent5="accent5" accent6="accent6" hlink="hlink" folHlink="folHlink"/>
  <p:sldLayoutIdLst>
    <p:sldLayoutId id="2147483708"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09_0.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41.jpe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microsoft.com/office/2018/10/relationships/comments" Target="../comments/modernComment_127_DEECB723.xml"/><Relationship Id="rId7"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microsoft.com/office/2018/10/relationships/comments" Target="../comments/modernComment_106_0.xm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microsoft.com/office/2018/10/relationships/comments" Target="../comments/modernComment_108_0.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27C436-48E0-4AB3-B7F4-B31AFB13E85A}"/>
              </a:ext>
            </a:extLst>
          </p:cNvPr>
          <p:cNvSpPr/>
          <p:nvPr/>
        </p:nvSpPr>
        <p:spPr>
          <a:xfrm>
            <a:off x="6047" y="4350009"/>
            <a:ext cx="9137953" cy="793491"/>
          </a:xfrm>
          <a:prstGeom prst="rect">
            <a:avLst/>
          </a:prstGeom>
          <a:solidFill>
            <a:srgbClr val="2641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23"/>
          </a:p>
        </p:txBody>
      </p:sp>
      <p:pic>
        <p:nvPicPr>
          <p:cNvPr id="3" name="Picture 2">
            <a:extLst>
              <a:ext uri="{FF2B5EF4-FFF2-40B4-BE49-F238E27FC236}">
                <a16:creationId xmlns:a16="http://schemas.microsoft.com/office/drawing/2014/main" id="{89415A60-56FE-408C-BF63-E25526CBD476}"/>
              </a:ext>
            </a:extLst>
          </p:cNvPr>
          <p:cNvPicPr>
            <a:picLocks noChangeAspect="1" noChangeArrowheads="1"/>
          </p:cNvPicPr>
          <p:nvPr/>
        </p:nvPicPr>
        <p:blipFill>
          <a:blip r:embed="rId3"/>
          <a:srcRect/>
          <a:stretch/>
        </p:blipFill>
        <p:spPr bwMode="auto">
          <a:xfrm>
            <a:off x="3939357" y="3188758"/>
            <a:ext cx="1214137" cy="91351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C025D13-EC07-4E2E-A06B-5F5FF87E7DFB}"/>
              </a:ext>
            </a:extLst>
          </p:cNvPr>
          <p:cNvSpPr/>
          <p:nvPr/>
        </p:nvSpPr>
        <p:spPr>
          <a:xfrm>
            <a:off x="117855" y="4487525"/>
            <a:ext cx="8857141" cy="523220"/>
          </a:xfrm>
          <a:prstGeom prst="rect">
            <a:avLst/>
          </a:prstGeom>
        </p:spPr>
        <p:txBody>
          <a:bodyPr wrap="square" lIns="91440" tIns="45720" rIns="91440" bIns="45720" anchor="t">
            <a:spAutoFit/>
          </a:bodyPr>
          <a:lstStyle/>
          <a:p>
            <a:pPr algn="ctr"/>
            <a:r>
              <a:rPr lang="en-US" cap="all" dirty="0">
                <a:solidFill>
                  <a:schemeClr val="bg1"/>
                </a:solidFill>
                <a:latin typeface="proxima-nova"/>
              </a:rPr>
              <a:t>YOUNG ENVIRONMENTAL CONSULTING GROUP, LLC </a:t>
            </a:r>
            <a:br>
              <a:rPr lang="en-US" cap="all" dirty="0">
                <a:solidFill>
                  <a:schemeClr val="bg1"/>
                </a:solidFill>
                <a:latin typeface="proxima-nova"/>
              </a:rPr>
            </a:br>
            <a:r>
              <a:rPr lang="en-US" cap="all" dirty="0">
                <a:solidFill>
                  <a:schemeClr val="bg1"/>
                </a:solidFill>
                <a:latin typeface="proxima-nova"/>
              </a:rPr>
              <a:t>6040 EARLE BROWN </a:t>
            </a:r>
            <a:r>
              <a:rPr lang="en-US" cap="all" dirty="0" err="1">
                <a:solidFill>
                  <a:schemeClr val="bg1"/>
                </a:solidFill>
                <a:latin typeface="proxima-nova"/>
              </a:rPr>
              <a:t>DRive</a:t>
            </a:r>
            <a:r>
              <a:rPr lang="en-US" cap="all" dirty="0">
                <a:solidFill>
                  <a:schemeClr val="bg1"/>
                </a:solidFill>
                <a:latin typeface="proxima-nova"/>
              </a:rPr>
              <a:t>, SUITE 306 BROOKLYN CENTER, MN 55430</a:t>
            </a:r>
            <a:endParaRPr lang="en-US" sz="1432" dirty="0">
              <a:solidFill>
                <a:schemeClr val="bg1"/>
              </a:solidFill>
            </a:endParaRPr>
          </a:p>
        </p:txBody>
      </p:sp>
      <p:pic>
        <p:nvPicPr>
          <p:cNvPr id="14" name="Picture 2" descr="LMRWD logo">
            <a:extLst>
              <a:ext uri="{FF2B5EF4-FFF2-40B4-BE49-F238E27FC236}">
                <a16:creationId xmlns:a16="http://schemas.microsoft.com/office/drawing/2014/main" id="{31356170-AD13-4772-954C-40AD35FCAE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997" y="273491"/>
            <a:ext cx="4844856" cy="135073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D544C9EB-ADCF-4FC5-98F8-BF6AA1FD5F7C}"/>
              </a:ext>
            </a:extLst>
          </p:cNvPr>
          <p:cNvSpPr>
            <a:spLocks noGrp="1"/>
          </p:cNvSpPr>
          <p:nvPr>
            <p:ph type="ctrTitle"/>
          </p:nvPr>
        </p:nvSpPr>
        <p:spPr>
          <a:xfrm>
            <a:off x="1117425" y="841773"/>
            <a:ext cx="6858000" cy="1790700"/>
          </a:xfrm>
        </p:spPr>
        <p:txBody>
          <a:bodyPr/>
          <a:lstStyle/>
          <a:p>
            <a:r>
              <a:rPr lang="en-US" dirty="0"/>
              <a:t>2023 Gully Assessment</a:t>
            </a:r>
          </a:p>
        </p:txBody>
      </p:sp>
      <p:sp>
        <p:nvSpPr>
          <p:cNvPr id="15" name="Subtitle 14">
            <a:extLst>
              <a:ext uri="{FF2B5EF4-FFF2-40B4-BE49-F238E27FC236}">
                <a16:creationId xmlns:a16="http://schemas.microsoft.com/office/drawing/2014/main" id="{79435343-744B-4696-B120-50684AAEDFAE}"/>
              </a:ext>
            </a:extLst>
          </p:cNvPr>
          <p:cNvSpPr>
            <a:spLocks noGrp="1"/>
          </p:cNvSpPr>
          <p:nvPr>
            <p:ph type="subTitle" idx="1"/>
          </p:nvPr>
        </p:nvSpPr>
        <p:spPr>
          <a:xfrm>
            <a:off x="1117425" y="2701528"/>
            <a:ext cx="6858000" cy="1241822"/>
          </a:xfrm>
        </p:spPr>
        <p:txBody>
          <a:bodyPr vert="horz" lIns="91440" tIns="45720" rIns="91440" bIns="45720" rtlCol="0" anchor="t">
            <a:normAutofit/>
          </a:bodyPr>
          <a:lstStyle/>
          <a:p>
            <a:r>
              <a:rPr lang="en-US">
                <a:solidFill>
                  <a:srgbClr val="595959"/>
                </a:solidFill>
                <a:latin typeface="Calibri"/>
                <a:cs typeface="Calibri"/>
              </a:rPr>
              <a:t>Leila Khalid, Stefanie Gronlund, Faith Breeden</a:t>
            </a:r>
            <a:endParaRPr lang="en-US"/>
          </a:p>
        </p:txBody>
      </p:sp>
    </p:spTree>
    <p:extLst>
      <p:ext uri="{BB962C8B-B14F-4D97-AF65-F5344CB8AC3E}">
        <p14:creationId xmlns:p14="http://schemas.microsoft.com/office/powerpoint/2010/main" val="276044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9"/>
        <p:cNvGrpSpPr/>
        <p:nvPr/>
      </p:nvGrpSpPr>
      <p:grpSpPr>
        <a:xfrm>
          <a:off x="0" y="0"/>
          <a:ext cx="0" cy="0"/>
          <a:chOff x="0" y="0"/>
          <a:chExt cx="0" cy="0"/>
        </a:xfrm>
      </p:grpSpPr>
      <p:sp>
        <p:nvSpPr>
          <p:cNvPr id="140" name="Google Shape;140;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US">
                <a:solidFill>
                  <a:schemeClr val="accent1">
                    <a:lumMod val="50000"/>
                  </a:schemeClr>
                </a:solidFill>
                <a:latin typeface="Franklin Gothic Demi"/>
                <a:ea typeface="Calibri"/>
                <a:cs typeface="Calibri"/>
                <a:sym typeface="Calibri"/>
              </a:rPr>
              <a:t>Ranking the Gullies – Point System</a:t>
            </a:r>
            <a:endParaRPr lang="en-US">
              <a:solidFill>
                <a:schemeClr val="accent1">
                  <a:lumMod val="50000"/>
                </a:schemeClr>
              </a:solidFill>
              <a:latin typeface="Franklin Gothic Demi"/>
            </a:endParaRPr>
          </a:p>
        </p:txBody>
      </p:sp>
      <p:sp>
        <p:nvSpPr>
          <p:cNvPr id="142" name="Google Shape;142;p24"/>
          <p:cNvSpPr txBox="1"/>
          <p:nvPr/>
        </p:nvSpPr>
        <p:spPr>
          <a:xfrm>
            <a:off x="772955" y="1018754"/>
            <a:ext cx="7598086"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dirty="0">
                <a:solidFill>
                  <a:schemeClr val="tx1"/>
                </a:solidFill>
                <a:latin typeface="Franklin Gothic Book"/>
                <a:ea typeface="Calibri"/>
                <a:cs typeface="Calibri"/>
                <a:sym typeface="Calibri"/>
              </a:rPr>
              <a:t>Once sorted by accessibility, safety, and land type, the gullies were ranked by points:</a:t>
            </a:r>
            <a:endParaRPr lang="en-US" sz="1600" dirty="0">
              <a:solidFill>
                <a:schemeClr val="tx1"/>
              </a:solidFill>
              <a:latin typeface="Franklin Gothic Book"/>
              <a:ea typeface="Calibri"/>
              <a:cs typeface="Calibri"/>
            </a:endParaRPr>
          </a:p>
        </p:txBody>
      </p:sp>
      <p:sp>
        <p:nvSpPr>
          <p:cNvPr id="143" name="Google Shape;143;p24"/>
          <p:cNvSpPr txBox="1"/>
          <p:nvPr/>
        </p:nvSpPr>
        <p:spPr>
          <a:xfrm>
            <a:off x="1074300" y="4483046"/>
            <a:ext cx="6995395"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solidFill>
                  <a:schemeClr val="accent1"/>
                </a:solidFill>
                <a:latin typeface="Franklin Gothic Book"/>
                <a:ea typeface="Calibri"/>
                <a:cs typeface="Calibri"/>
                <a:sym typeface="Calibri"/>
              </a:rPr>
              <a:t>The higher the score, the better suited the gully is for restoration by the LMRWD</a:t>
            </a:r>
            <a:endParaRPr lang="en-US" sz="1600" b="1" dirty="0">
              <a:solidFill>
                <a:schemeClr val="accent1"/>
              </a:solidFill>
              <a:latin typeface="Franklin Gothic Book"/>
              <a:ea typeface="Calibri"/>
              <a:cs typeface="Calibri"/>
            </a:endParaRPr>
          </a:p>
        </p:txBody>
      </p:sp>
      <p:pic>
        <p:nvPicPr>
          <p:cNvPr id="3" name="Picture 3" descr="A table with text and numbers&#10;&#10;Description automatically generated">
            <a:extLst>
              <a:ext uri="{FF2B5EF4-FFF2-40B4-BE49-F238E27FC236}">
                <a16:creationId xmlns:a16="http://schemas.microsoft.com/office/drawing/2014/main" id="{E1D66019-F849-F5A9-3E4A-7BC2CFFF9886}"/>
              </a:ext>
            </a:extLst>
          </p:cNvPr>
          <p:cNvPicPr>
            <a:picLocks noChangeAspect="1"/>
          </p:cNvPicPr>
          <p:nvPr/>
        </p:nvPicPr>
        <p:blipFill>
          <a:blip r:embed="rId3"/>
          <a:stretch>
            <a:fillRect/>
          </a:stretch>
        </p:blipFill>
        <p:spPr>
          <a:xfrm>
            <a:off x="921797" y="1524392"/>
            <a:ext cx="7147898" cy="2784371"/>
          </a:xfrm>
          <a:prstGeom prst="rect">
            <a:avLst/>
          </a:prstGeom>
        </p:spPr>
      </p:pic>
    </p:spTree>
    <p:extLst>
      <p:ext uri="{BB962C8B-B14F-4D97-AF65-F5344CB8AC3E}">
        <p14:creationId xmlns:p14="http://schemas.microsoft.com/office/powerpoint/2010/main" val="4227087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2"/>
        <p:cNvGrpSpPr/>
        <p:nvPr/>
      </p:nvGrpSpPr>
      <p:grpSpPr>
        <a:xfrm>
          <a:off x="0" y="0"/>
          <a:ext cx="0" cy="0"/>
          <a:chOff x="0" y="0"/>
          <a:chExt cx="0" cy="0"/>
        </a:xfrm>
      </p:grpSpPr>
      <p:pic>
        <p:nvPicPr>
          <p:cNvPr id="4" name="Picture 4" descr="A table with text on it&#10;&#10;Description automatically generated">
            <a:extLst>
              <a:ext uri="{FF2B5EF4-FFF2-40B4-BE49-F238E27FC236}">
                <a16:creationId xmlns:a16="http://schemas.microsoft.com/office/drawing/2014/main" id="{87D29367-6CB7-8453-5D56-F500E829DD2C}"/>
              </a:ext>
            </a:extLst>
          </p:cNvPr>
          <p:cNvPicPr>
            <a:picLocks noChangeAspect="1"/>
          </p:cNvPicPr>
          <p:nvPr/>
        </p:nvPicPr>
        <p:blipFill>
          <a:blip r:embed="rId4"/>
          <a:stretch>
            <a:fillRect/>
          </a:stretch>
        </p:blipFill>
        <p:spPr>
          <a:xfrm>
            <a:off x="4897853" y="1280167"/>
            <a:ext cx="4053840" cy="2154381"/>
          </a:xfrm>
          <a:prstGeom prst="rect">
            <a:avLst/>
          </a:prstGeom>
        </p:spPr>
      </p:pic>
      <p:sp>
        <p:nvSpPr>
          <p:cNvPr id="123" name="Google Shape;123;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1">
                    <a:lumMod val="50000"/>
                  </a:schemeClr>
                </a:solidFill>
                <a:latin typeface="Franklin Gothic Demi"/>
                <a:ea typeface="Calibri"/>
                <a:cs typeface="Calibri"/>
                <a:sym typeface="Calibri"/>
              </a:rPr>
              <a:t>Ranking the Gullies – GIS Tiers</a:t>
            </a:r>
            <a:endParaRPr>
              <a:solidFill>
                <a:schemeClr val="accent1">
                  <a:lumMod val="50000"/>
                </a:schemeClr>
              </a:solidFill>
              <a:latin typeface="Franklin Gothic Demi"/>
              <a:ea typeface="Calibri"/>
              <a:cs typeface="Calibri"/>
              <a:sym typeface="Calibri"/>
            </a:endParaRPr>
          </a:p>
        </p:txBody>
      </p:sp>
      <p:pic>
        <p:nvPicPr>
          <p:cNvPr id="124" name="Google Shape;124;p22"/>
          <p:cNvPicPr preferRelativeResize="0"/>
          <p:nvPr/>
        </p:nvPicPr>
        <p:blipFill rotWithShape="1">
          <a:blip r:embed="rId5">
            <a:alphaModFix/>
          </a:blip>
          <a:srcRect l="5190" r="3426"/>
          <a:stretch/>
        </p:blipFill>
        <p:spPr>
          <a:xfrm>
            <a:off x="4389936" y="1278251"/>
            <a:ext cx="4586645" cy="2146325"/>
          </a:xfrm>
          <a:prstGeom prst="rect">
            <a:avLst/>
          </a:prstGeom>
          <a:noFill/>
          <a:ln w="9525" cap="flat" cmpd="sng">
            <a:solidFill>
              <a:srgbClr val="000000"/>
            </a:solidFill>
            <a:prstDash val="solid"/>
            <a:round/>
            <a:headEnd type="none" w="sm" len="sm"/>
            <a:tailEnd type="none" w="sm" len="sm"/>
          </a:ln>
        </p:spPr>
      </p:pic>
      <p:sp>
        <p:nvSpPr>
          <p:cNvPr id="125" name="Google Shape;125;p22"/>
          <p:cNvSpPr txBox="1"/>
          <p:nvPr/>
        </p:nvSpPr>
        <p:spPr>
          <a:xfrm>
            <a:off x="425319" y="3808717"/>
            <a:ext cx="8419800"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a:solidFill>
                  <a:schemeClr val="accent1"/>
                </a:solidFill>
                <a:latin typeface="Franklin Gothic Book"/>
                <a:ea typeface="Calibri"/>
                <a:cs typeface="Calibri"/>
                <a:sym typeface="Calibri"/>
              </a:rPr>
              <a:t>Similar to the 2020 and 2021 Gully Inventory, areas within the LMRWD were divided into tiers based on their proximity to LMRWD resources.</a:t>
            </a:r>
            <a:endParaRPr lang="en-US" sz="1800" dirty="0">
              <a:solidFill>
                <a:schemeClr val="accent1"/>
              </a:solidFill>
              <a:latin typeface="Franklin Gothic Book"/>
              <a:ea typeface="Calibri"/>
              <a:cs typeface="Calibri"/>
            </a:endParaRPr>
          </a:p>
        </p:txBody>
      </p:sp>
      <p:pic>
        <p:nvPicPr>
          <p:cNvPr id="2" name="Picture 2">
            <a:extLst>
              <a:ext uri="{FF2B5EF4-FFF2-40B4-BE49-F238E27FC236}">
                <a16:creationId xmlns:a16="http://schemas.microsoft.com/office/drawing/2014/main" id="{94CD4C59-FDD5-44E9-02B3-E07A196A4E24}"/>
              </a:ext>
            </a:extLst>
          </p:cNvPr>
          <p:cNvPicPr>
            <a:picLocks noChangeAspect="1"/>
          </p:cNvPicPr>
          <p:nvPr/>
        </p:nvPicPr>
        <p:blipFill>
          <a:blip r:embed="rId6"/>
          <a:stretch>
            <a:fillRect/>
          </a:stretch>
        </p:blipFill>
        <p:spPr>
          <a:xfrm>
            <a:off x="4442927" y="1334307"/>
            <a:ext cx="529590" cy="594360"/>
          </a:xfrm>
          <a:prstGeom prst="rect">
            <a:avLst/>
          </a:prstGeom>
        </p:spPr>
      </p:pic>
      <p:sp>
        <p:nvSpPr>
          <p:cNvPr id="5" name="Rectangle 4">
            <a:extLst>
              <a:ext uri="{FF2B5EF4-FFF2-40B4-BE49-F238E27FC236}">
                <a16:creationId xmlns:a16="http://schemas.microsoft.com/office/drawing/2014/main" id="{F404EB9E-8AF5-1536-669B-57D301AC4900}"/>
              </a:ext>
            </a:extLst>
          </p:cNvPr>
          <p:cNvSpPr/>
          <p:nvPr/>
        </p:nvSpPr>
        <p:spPr>
          <a:xfrm>
            <a:off x="431210" y="1377823"/>
            <a:ext cx="928254" cy="348697"/>
          </a:xfrm>
          <a:prstGeom prst="rect">
            <a:avLst/>
          </a:prstGeom>
          <a:solidFill>
            <a:srgbClr val="D3CFF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125;p22">
            <a:extLst>
              <a:ext uri="{FF2B5EF4-FFF2-40B4-BE49-F238E27FC236}">
                <a16:creationId xmlns:a16="http://schemas.microsoft.com/office/drawing/2014/main" id="{487AEC91-E5F6-5033-C248-5186D7FF0FDF}"/>
              </a:ext>
            </a:extLst>
          </p:cNvPr>
          <p:cNvSpPr txBox="1"/>
          <p:nvPr/>
        </p:nvSpPr>
        <p:spPr>
          <a:xfrm>
            <a:off x="484201" y="1334783"/>
            <a:ext cx="3905735"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dirty="0">
                <a:latin typeface="Franklin Gothic Book"/>
                <a:ea typeface="Calibri"/>
                <a:cs typeface="Calibri"/>
                <a:sym typeface="Calibri"/>
              </a:rPr>
              <a:t>Tier A</a:t>
            </a:r>
            <a:r>
              <a:rPr lang="en-US" sz="1800" dirty="0">
                <a:latin typeface="Franklin Gothic Book"/>
                <a:ea typeface="Calibri"/>
                <a:cs typeface="Calibri"/>
                <a:sym typeface="Calibri"/>
              </a:rPr>
              <a:t>	Critical Impact	10 points</a:t>
            </a:r>
            <a:endParaRPr lang="en-US" sz="1800" dirty="0">
              <a:latin typeface="Franklin Gothic Book"/>
              <a:ea typeface="Calibri"/>
              <a:cs typeface="Calibri"/>
            </a:endParaRPr>
          </a:p>
        </p:txBody>
      </p:sp>
      <p:sp>
        <p:nvSpPr>
          <p:cNvPr id="9" name="Rectangle 8">
            <a:extLst>
              <a:ext uri="{FF2B5EF4-FFF2-40B4-BE49-F238E27FC236}">
                <a16:creationId xmlns:a16="http://schemas.microsoft.com/office/drawing/2014/main" id="{5AE3103F-0D39-93E9-C123-8ADEBF6148B3}"/>
              </a:ext>
            </a:extLst>
          </p:cNvPr>
          <p:cNvSpPr/>
          <p:nvPr/>
        </p:nvSpPr>
        <p:spPr>
          <a:xfrm>
            <a:off x="444000" y="1932819"/>
            <a:ext cx="928254" cy="348697"/>
          </a:xfrm>
          <a:prstGeom prst="rect">
            <a:avLst/>
          </a:prstGeom>
          <a:solidFill>
            <a:srgbClr val="BBFDB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25;p22">
            <a:extLst>
              <a:ext uri="{FF2B5EF4-FFF2-40B4-BE49-F238E27FC236}">
                <a16:creationId xmlns:a16="http://schemas.microsoft.com/office/drawing/2014/main" id="{36E59586-C1D1-FC9D-103F-1382A8109837}"/>
              </a:ext>
            </a:extLst>
          </p:cNvPr>
          <p:cNvSpPr txBox="1"/>
          <p:nvPr/>
        </p:nvSpPr>
        <p:spPr>
          <a:xfrm>
            <a:off x="496991" y="1889779"/>
            <a:ext cx="4505154"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dirty="0">
                <a:latin typeface="Franklin Gothic Book"/>
                <a:ea typeface="Calibri"/>
                <a:cs typeface="Calibri"/>
                <a:sym typeface="Calibri"/>
              </a:rPr>
              <a:t>Tier B</a:t>
            </a:r>
            <a:r>
              <a:rPr lang="en-US" sz="1800" dirty="0">
                <a:latin typeface="Franklin Gothic Book"/>
                <a:ea typeface="Calibri"/>
                <a:cs typeface="Calibri"/>
                <a:sym typeface="Calibri"/>
              </a:rPr>
              <a:t>	Serious Impact	7 points</a:t>
            </a:r>
            <a:endParaRPr lang="en-US" sz="1800" dirty="0">
              <a:latin typeface="Franklin Gothic Book"/>
              <a:ea typeface="Calibri"/>
              <a:cs typeface="Calibri"/>
            </a:endParaRPr>
          </a:p>
        </p:txBody>
      </p:sp>
      <p:sp>
        <p:nvSpPr>
          <p:cNvPr id="11" name="Rectangle 10">
            <a:extLst>
              <a:ext uri="{FF2B5EF4-FFF2-40B4-BE49-F238E27FC236}">
                <a16:creationId xmlns:a16="http://schemas.microsoft.com/office/drawing/2014/main" id="{D9953B03-94F0-E6E1-F5AC-03C337E2B227}"/>
              </a:ext>
            </a:extLst>
          </p:cNvPr>
          <p:cNvSpPr/>
          <p:nvPr/>
        </p:nvSpPr>
        <p:spPr>
          <a:xfrm>
            <a:off x="425319" y="2460957"/>
            <a:ext cx="928254" cy="348697"/>
          </a:xfrm>
          <a:prstGeom prst="rect">
            <a:avLst/>
          </a:prstGeom>
          <a:solidFill>
            <a:srgbClr val="FED1B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125;p22">
            <a:extLst>
              <a:ext uri="{FF2B5EF4-FFF2-40B4-BE49-F238E27FC236}">
                <a16:creationId xmlns:a16="http://schemas.microsoft.com/office/drawing/2014/main" id="{A91A858A-5040-5126-EDBE-A472DA1F02CC}"/>
              </a:ext>
            </a:extLst>
          </p:cNvPr>
          <p:cNvSpPr txBox="1"/>
          <p:nvPr/>
        </p:nvSpPr>
        <p:spPr>
          <a:xfrm>
            <a:off x="478310" y="2417917"/>
            <a:ext cx="4505154"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dirty="0">
                <a:latin typeface="Franklin Gothic Book"/>
                <a:ea typeface="Calibri"/>
                <a:cs typeface="Calibri"/>
                <a:sym typeface="Calibri"/>
              </a:rPr>
              <a:t>Tier C</a:t>
            </a:r>
            <a:r>
              <a:rPr lang="en-US" sz="1800" dirty="0">
                <a:latin typeface="Franklin Gothic Book"/>
                <a:ea typeface="Calibri"/>
                <a:cs typeface="Calibri"/>
                <a:sym typeface="Calibri"/>
              </a:rPr>
              <a:t>	Marginal Impact	4 points</a:t>
            </a:r>
            <a:endParaRPr lang="en-US" sz="1800" dirty="0">
              <a:latin typeface="Franklin Gothic Book"/>
              <a:ea typeface="Calibri"/>
              <a:cs typeface="Calibri"/>
            </a:endParaRPr>
          </a:p>
        </p:txBody>
      </p:sp>
      <p:sp>
        <p:nvSpPr>
          <p:cNvPr id="13" name="Rectangle 12">
            <a:extLst>
              <a:ext uri="{FF2B5EF4-FFF2-40B4-BE49-F238E27FC236}">
                <a16:creationId xmlns:a16="http://schemas.microsoft.com/office/drawing/2014/main" id="{618D80E1-F220-D2B5-D820-7CB6071F70BE}"/>
              </a:ext>
            </a:extLst>
          </p:cNvPr>
          <p:cNvSpPr/>
          <p:nvPr/>
        </p:nvSpPr>
        <p:spPr>
          <a:xfrm>
            <a:off x="438109" y="3015953"/>
            <a:ext cx="928254" cy="348697"/>
          </a:xfrm>
          <a:prstGeom prst="rect">
            <a:avLst/>
          </a:prstGeom>
          <a:solidFill>
            <a:srgbClr val="BFFEF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125;p22">
            <a:extLst>
              <a:ext uri="{FF2B5EF4-FFF2-40B4-BE49-F238E27FC236}">
                <a16:creationId xmlns:a16="http://schemas.microsoft.com/office/drawing/2014/main" id="{68719C28-A98E-04CC-82AA-27C807427597}"/>
              </a:ext>
            </a:extLst>
          </p:cNvPr>
          <p:cNvSpPr txBox="1"/>
          <p:nvPr/>
        </p:nvSpPr>
        <p:spPr>
          <a:xfrm>
            <a:off x="491100" y="2972913"/>
            <a:ext cx="4505154"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dirty="0">
                <a:latin typeface="Franklin Gothic Book"/>
                <a:ea typeface="Calibri"/>
                <a:cs typeface="Calibri"/>
                <a:sym typeface="Calibri"/>
              </a:rPr>
              <a:t>Tier D</a:t>
            </a:r>
            <a:r>
              <a:rPr lang="en-US" sz="1800" dirty="0">
                <a:latin typeface="Franklin Gothic Book"/>
                <a:ea typeface="Calibri"/>
                <a:cs typeface="Calibri"/>
                <a:sym typeface="Calibri"/>
              </a:rPr>
              <a:t>	Low Impact	0 points</a:t>
            </a:r>
            <a:endParaRPr lang="en-US" sz="1800" dirty="0">
              <a:latin typeface="Franklin Gothic Book"/>
              <a:ea typeface="Calibri"/>
              <a:cs typeface="Calibri"/>
            </a:endParaRPr>
          </a:p>
        </p:txBody>
      </p:sp>
    </p:spTree>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0"/>
        <p:cNvGrpSpPr/>
        <p:nvPr/>
      </p:nvGrpSpPr>
      <p:grpSpPr>
        <a:xfrm>
          <a:off x="0" y="0"/>
          <a:ext cx="0" cy="0"/>
          <a:chOff x="0" y="0"/>
          <a:chExt cx="0" cy="0"/>
        </a:xfrm>
      </p:grpSpPr>
      <p:sp>
        <p:nvSpPr>
          <p:cNvPr id="131" name="Google Shape;131;p23"/>
          <p:cNvSpPr txBox="1">
            <a:spLocks noGrp="1"/>
          </p:cNvSpPr>
          <p:nvPr>
            <p:ph type="body" idx="1"/>
          </p:nvPr>
        </p:nvSpPr>
        <p:spPr>
          <a:xfrm>
            <a:off x="311700" y="1527482"/>
            <a:ext cx="4079093" cy="1506004"/>
          </a:xfrm>
          <a:prstGeom prst="rect">
            <a:avLst/>
          </a:prstGeom>
        </p:spPr>
        <p:txBody>
          <a:bodyPr spcFirstLastPara="1" wrap="square" lIns="91425" tIns="91425" rIns="91425" bIns="91425" anchor="t" anchorCtr="0">
            <a:normAutofit/>
          </a:bodyPr>
          <a:lstStyle/>
          <a:p>
            <a:pPr marL="0" lvl="0" indent="0" rtl="0">
              <a:spcBef>
                <a:spcPts val="0"/>
              </a:spcBef>
              <a:spcAft>
                <a:spcPts val="0"/>
              </a:spcAft>
              <a:buNone/>
            </a:pPr>
            <a:r>
              <a:rPr lang="en" dirty="0">
                <a:solidFill>
                  <a:schemeClr val="dk1"/>
                </a:solidFill>
                <a:latin typeface="Franklin Gothic Book"/>
                <a:ea typeface="Calibri"/>
                <a:cs typeface="Calibri"/>
                <a:sym typeface="Calibri"/>
              </a:rPr>
              <a:t>Using the MPCA </a:t>
            </a:r>
            <a:r>
              <a:rPr lang="en" b="1" dirty="0">
                <a:solidFill>
                  <a:schemeClr val="dk1"/>
                </a:solidFill>
                <a:latin typeface="Franklin Gothic Book"/>
                <a:ea typeface="Calibri"/>
                <a:cs typeface="Calibri"/>
                <a:sym typeface="Calibri"/>
              </a:rPr>
              <a:t>What’s In My Neighborhood Database</a:t>
            </a:r>
            <a:r>
              <a:rPr lang="en" dirty="0">
                <a:solidFill>
                  <a:schemeClr val="dk1"/>
                </a:solidFill>
                <a:latin typeface="Franklin Gothic Book"/>
                <a:ea typeface="Calibri"/>
                <a:cs typeface="Calibri"/>
                <a:sym typeface="Calibri"/>
              </a:rPr>
              <a:t>, we mapped all active investigation and cleanup sites within a mile of the LMRWD.</a:t>
            </a:r>
            <a:endParaRPr lang="en-US" dirty="0">
              <a:solidFill>
                <a:schemeClr val="dk1"/>
              </a:solidFill>
              <a:latin typeface="Franklin Gothic Book"/>
              <a:ea typeface="Calibri"/>
              <a:cs typeface="Calibri"/>
            </a:endParaRPr>
          </a:p>
          <a:p>
            <a:pPr marL="0" lvl="0" indent="0" algn="l" rtl="0">
              <a:spcBef>
                <a:spcPts val="1200"/>
              </a:spcBef>
              <a:spcAft>
                <a:spcPts val="1200"/>
              </a:spcAft>
              <a:buNone/>
            </a:pPr>
            <a:endParaRPr dirty="0">
              <a:solidFill>
                <a:schemeClr val="dk1"/>
              </a:solidFill>
              <a:latin typeface="Calibri"/>
              <a:ea typeface="Calibri"/>
              <a:cs typeface="Calibri"/>
              <a:sym typeface="Calibri"/>
            </a:endParaRPr>
          </a:p>
        </p:txBody>
      </p:sp>
      <p:pic>
        <p:nvPicPr>
          <p:cNvPr id="132" name="Google Shape;132;p23"/>
          <p:cNvPicPr preferRelativeResize="0"/>
          <p:nvPr/>
        </p:nvPicPr>
        <p:blipFill>
          <a:blip r:embed="rId3">
            <a:alphaModFix/>
          </a:blip>
          <a:stretch>
            <a:fillRect/>
          </a:stretch>
        </p:blipFill>
        <p:spPr>
          <a:xfrm>
            <a:off x="4572000" y="1286944"/>
            <a:ext cx="4260299" cy="1986843"/>
          </a:xfrm>
          <a:prstGeom prst="rect">
            <a:avLst/>
          </a:prstGeom>
          <a:noFill/>
          <a:ln>
            <a:noFill/>
          </a:ln>
        </p:spPr>
      </p:pic>
      <p:sp>
        <p:nvSpPr>
          <p:cNvPr id="133" name="Google Shape;133;p23"/>
          <p:cNvSpPr txBox="1"/>
          <p:nvPr/>
        </p:nvSpPr>
        <p:spPr>
          <a:xfrm>
            <a:off x="311700" y="475500"/>
            <a:ext cx="8520600" cy="562500"/>
          </a:xfrm>
          <a:prstGeom prst="rect">
            <a:avLst/>
          </a:prstGeom>
          <a:noFill/>
          <a:ln>
            <a:noFill/>
          </a:ln>
        </p:spPr>
        <p:txBody>
          <a:bodyPr spcFirstLastPara="1" wrap="square" lIns="91425" tIns="91425" rIns="91425" bIns="91425" anchor="t" anchorCtr="0">
            <a:noAutofit/>
          </a:bodyPr>
          <a:lstStyle/>
          <a:p>
            <a:pPr>
              <a:buClr>
                <a:schemeClr val="dk1"/>
              </a:buClr>
              <a:buSzPts val="1100"/>
            </a:pPr>
            <a:r>
              <a:rPr lang="en" sz="2500">
                <a:solidFill>
                  <a:schemeClr val="accent1">
                    <a:lumMod val="50000"/>
                  </a:schemeClr>
                </a:solidFill>
                <a:latin typeface="Franklin Gothic Demi"/>
                <a:ea typeface="Calibri"/>
                <a:cs typeface="Calibri"/>
                <a:sym typeface="Calibri"/>
              </a:rPr>
              <a:t>Ranking the Gullies – GIS: Active Investigation and Cleanup Sites</a:t>
            </a:r>
            <a:endParaRPr lang="en-US" sz="2500">
              <a:solidFill>
                <a:schemeClr val="accent1">
                  <a:lumMod val="50000"/>
                </a:schemeClr>
              </a:solidFill>
              <a:latin typeface="Franklin Gothic Demi"/>
            </a:endParaRPr>
          </a:p>
          <a:p>
            <a:pPr marL="0" lvl="0" indent="0" algn="l" rtl="0">
              <a:spcBef>
                <a:spcPts val="0"/>
              </a:spcBef>
              <a:spcAft>
                <a:spcPts val="0"/>
              </a:spcAft>
              <a:buNone/>
            </a:pPr>
            <a:endParaRPr>
              <a:solidFill>
                <a:schemeClr val="accent1">
                  <a:lumMod val="50000"/>
                </a:schemeClr>
              </a:solidFill>
              <a:latin typeface="Franklin Gothic Demi"/>
            </a:endParaRPr>
          </a:p>
        </p:txBody>
      </p:sp>
      <p:sp>
        <p:nvSpPr>
          <p:cNvPr id="134" name="Google Shape;134;p23"/>
          <p:cNvSpPr txBox="1"/>
          <p:nvPr/>
        </p:nvSpPr>
        <p:spPr>
          <a:xfrm>
            <a:off x="311700" y="3253850"/>
            <a:ext cx="8520600" cy="1687800"/>
          </a:xfrm>
          <a:prstGeom prst="rect">
            <a:avLst/>
          </a:prstGeom>
          <a:noFill/>
          <a:ln>
            <a:noFill/>
          </a:ln>
        </p:spPr>
        <p:txBody>
          <a:bodyPr spcFirstLastPara="1" wrap="square" lIns="91425" tIns="91425" rIns="91425" bIns="91425" anchor="t" anchorCtr="0">
            <a:noAutofit/>
          </a:bodyPr>
          <a:lstStyle/>
          <a:p>
            <a:pPr>
              <a:lnSpc>
                <a:spcPct val="115000"/>
              </a:lnSpc>
              <a:spcAft>
                <a:spcPts val="1200"/>
              </a:spcAft>
              <a:buClr>
                <a:schemeClr val="dk1"/>
              </a:buClr>
              <a:buSzPts val="1100"/>
            </a:pPr>
            <a:r>
              <a:rPr lang="en" sz="1800" b="1" dirty="0">
                <a:solidFill>
                  <a:schemeClr val="dk1"/>
                </a:solidFill>
                <a:latin typeface="Franklin Gothic Book"/>
                <a:ea typeface="Calibri"/>
                <a:cs typeface="Calibri"/>
                <a:sym typeface="Calibri"/>
              </a:rPr>
              <a:t>Investigation and Cleanup Site:  </a:t>
            </a:r>
            <a:r>
              <a:rPr lang="en" sz="1800" dirty="0">
                <a:solidFill>
                  <a:schemeClr val="dk1"/>
                </a:solidFill>
                <a:latin typeface="Franklin Gothic Book"/>
                <a:ea typeface="Calibri"/>
                <a:cs typeface="Calibri"/>
                <a:sym typeface="Calibri"/>
              </a:rPr>
              <a:t>Hazardous substances may be or have been present and the MPCA is working to identify risks and appropriate remediation strategies  </a:t>
            </a:r>
            <a:endParaRPr lang="en-US" dirty="0">
              <a:solidFill>
                <a:schemeClr val="dk1"/>
              </a:solidFill>
            </a:endParaRPr>
          </a:p>
        </p:txBody>
      </p:sp>
      <p:sp>
        <p:nvSpPr>
          <p:cNvPr id="135" name="Google Shape;135;p23"/>
          <p:cNvSpPr txBox="1"/>
          <p:nvPr/>
        </p:nvSpPr>
        <p:spPr>
          <a:xfrm>
            <a:off x="1048656" y="4504782"/>
            <a:ext cx="7046687" cy="554336"/>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accent1"/>
                </a:solidFill>
                <a:highlight>
                  <a:schemeClr val="lt1"/>
                </a:highlight>
                <a:latin typeface="Franklin Gothic Book"/>
              </a:rPr>
              <a:t># of Sites Within 1 Mile Radius x 0.25 = # Pts Assigned to Each Gully</a:t>
            </a:r>
            <a:endParaRPr sz="1800" b="1" dirty="0">
              <a:solidFill>
                <a:schemeClr val="accent1"/>
              </a:solidFill>
              <a:highlight>
                <a:schemeClr val="lt1"/>
              </a:highlight>
              <a:latin typeface="Franklin Gothic Book"/>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9"/>
        <p:cNvGrpSpPr/>
        <p:nvPr/>
      </p:nvGrpSpPr>
      <p:grpSpPr>
        <a:xfrm>
          <a:off x="0" y="0"/>
          <a:ext cx="0" cy="0"/>
          <a:chOff x="0" y="0"/>
          <a:chExt cx="0" cy="0"/>
        </a:xfrm>
      </p:grpSpPr>
      <p:sp>
        <p:nvSpPr>
          <p:cNvPr id="140" name="Google Shape;140;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a:buSzPct val="39285"/>
            </a:pPr>
            <a:r>
              <a:rPr lang="en-US">
                <a:solidFill>
                  <a:schemeClr val="accent1">
                    <a:lumMod val="50000"/>
                  </a:schemeClr>
                </a:solidFill>
                <a:latin typeface="Franklin Gothic Demi"/>
                <a:ea typeface="Calibri"/>
                <a:cs typeface="Calibri"/>
                <a:sym typeface="Calibri"/>
              </a:rPr>
              <a:t>Ranking the Gullies – BVL3 Point System Example</a:t>
            </a:r>
            <a:endParaRPr lang="en-US">
              <a:solidFill>
                <a:schemeClr val="accent1">
                  <a:lumMod val="50000"/>
                </a:schemeClr>
              </a:solidFill>
              <a:latin typeface="Franklin Gothic Demi"/>
              <a:cs typeface="Calibri"/>
            </a:endParaRPr>
          </a:p>
        </p:txBody>
      </p:sp>
      <p:pic>
        <p:nvPicPr>
          <p:cNvPr id="4" name="Picture 4" descr="A table with text and numbers&#10;&#10;Description automatically generated">
            <a:extLst>
              <a:ext uri="{FF2B5EF4-FFF2-40B4-BE49-F238E27FC236}">
                <a16:creationId xmlns:a16="http://schemas.microsoft.com/office/drawing/2014/main" id="{D0FC0105-E841-5CAC-A06D-0D2E4DB9E42F}"/>
              </a:ext>
            </a:extLst>
          </p:cNvPr>
          <p:cNvPicPr>
            <a:picLocks noChangeAspect="1"/>
          </p:cNvPicPr>
          <p:nvPr/>
        </p:nvPicPr>
        <p:blipFill>
          <a:blip r:embed="rId3"/>
          <a:stretch>
            <a:fillRect/>
          </a:stretch>
        </p:blipFill>
        <p:spPr>
          <a:xfrm>
            <a:off x="1194318" y="1286914"/>
            <a:ext cx="6767025" cy="2627985"/>
          </a:xfrm>
          <a:prstGeom prst="rect">
            <a:avLst/>
          </a:prstGeom>
        </p:spPr>
      </p:pic>
      <p:sp>
        <p:nvSpPr>
          <p:cNvPr id="6" name="TextBox 5">
            <a:extLst>
              <a:ext uri="{FF2B5EF4-FFF2-40B4-BE49-F238E27FC236}">
                <a16:creationId xmlns:a16="http://schemas.microsoft.com/office/drawing/2014/main" id="{8C60B835-F73E-0856-880F-EF821169E9BC}"/>
              </a:ext>
            </a:extLst>
          </p:cNvPr>
          <p:cNvSpPr txBox="1"/>
          <p:nvPr/>
        </p:nvSpPr>
        <p:spPr>
          <a:xfrm>
            <a:off x="2974133" y="4187111"/>
            <a:ext cx="319573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accent1"/>
                </a:solidFill>
                <a:latin typeface="Franklin Gothic Book"/>
              </a:rPr>
              <a:t>Gully BVL3 ultimately scored a 61.5</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green bar code graph&#10;&#10;Description automatically generated">
            <a:extLst>
              <a:ext uri="{FF2B5EF4-FFF2-40B4-BE49-F238E27FC236}">
                <a16:creationId xmlns:a16="http://schemas.microsoft.com/office/drawing/2014/main" id="{B2C1BB6F-5691-95D8-94C5-D6C8D88C2C89}"/>
              </a:ext>
            </a:extLst>
          </p:cNvPr>
          <p:cNvPicPr>
            <a:picLocks noChangeAspect="1"/>
          </p:cNvPicPr>
          <p:nvPr/>
        </p:nvPicPr>
        <p:blipFill>
          <a:blip r:embed="rId3"/>
          <a:stretch>
            <a:fillRect/>
          </a:stretch>
        </p:blipFill>
        <p:spPr>
          <a:xfrm>
            <a:off x="988002" y="128405"/>
            <a:ext cx="7167994" cy="4891017"/>
          </a:xfrm>
          <a:prstGeom prst="rect">
            <a:avLst/>
          </a:prstGeom>
        </p:spPr>
      </p:pic>
      <p:sp>
        <p:nvSpPr>
          <p:cNvPr id="5" name="TextBox 4">
            <a:extLst>
              <a:ext uri="{FF2B5EF4-FFF2-40B4-BE49-F238E27FC236}">
                <a16:creationId xmlns:a16="http://schemas.microsoft.com/office/drawing/2014/main" id="{29FAC935-070C-E17A-A780-3C38A42456EE}"/>
              </a:ext>
            </a:extLst>
          </p:cNvPr>
          <p:cNvSpPr txBox="1"/>
          <p:nvPr/>
        </p:nvSpPr>
        <p:spPr>
          <a:xfrm>
            <a:off x="4113068" y="264968"/>
            <a:ext cx="427759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Franklin Gothic Book"/>
              </a:rPr>
              <a:t>Ranking score of all gullies surveyed</a:t>
            </a:r>
          </a:p>
          <a:p>
            <a:pPr marL="342900" indent="-342900">
              <a:buFont typeface="Arial"/>
              <a:buChar char="•"/>
            </a:pPr>
            <a:r>
              <a:rPr lang="en-US" sz="2000" dirty="0">
                <a:latin typeface="Franklin Gothic Book"/>
              </a:rPr>
              <a:t>Highest Score: 61.5</a:t>
            </a:r>
          </a:p>
          <a:p>
            <a:pPr marL="342900" indent="-342900">
              <a:buChar char="•"/>
            </a:pPr>
            <a:r>
              <a:rPr lang="en-US" sz="2000" dirty="0">
                <a:latin typeface="Franklin Gothic Book"/>
              </a:rPr>
              <a:t>Lowest Score: 17</a:t>
            </a:r>
          </a:p>
          <a:p>
            <a:pPr marL="342900" indent="-342900">
              <a:buChar char="•"/>
            </a:pPr>
            <a:r>
              <a:rPr lang="en-US" sz="2000" dirty="0">
                <a:latin typeface="Franklin Gothic Book"/>
              </a:rPr>
              <a:t>Average Score: 39.8</a:t>
            </a:r>
          </a:p>
        </p:txBody>
      </p:sp>
    </p:spTree>
    <p:extLst>
      <p:ext uri="{BB962C8B-B14F-4D97-AF65-F5344CB8AC3E}">
        <p14:creationId xmlns:p14="http://schemas.microsoft.com/office/powerpoint/2010/main" val="267079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0"/>
        <p:cNvGrpSpPr/>
        <p:nvPr/>
      </p:nvGrpSpPr>
      <p:grpSpPr>
        <a:xfrm>
          <a:off x="0" y="0"/>
          <a:ext cx="0" cy="0"/>
          <a:chOff x="0" y="0"/>
          <a:chExt cx="0" cy="0"/>
        </a:xfrm>
      </p:grpSpPr>
      <p:cxnSp>
        <p:nvCxnSpPr>
          <p:cNvPr id="128" name="Straight Connector 127">
            <a:extLst>
              <a:ext uri="{FF2B5EF4-FFF2-40B4-BE49-F238E27FC236}">
                <a16:creationId xmlns:a16="http://schemas.microsoft.com/office/drawing/2014/main" id="{C3A796DB-A60D-A462-31B5-158D4F297A17}"/>
              </a:ext>
            </a:extLst>
          </p:cNvPr>
          <p:cNvCxnSpPr>
            <a:cxnSpLocks/>
          </p:cNvCxnSpPr>
          <p:nvPr/>
        </p:nvCxnSpPr>
        <p:spPr>
          <a:xfrm flipH="1">
            <a:off x="4759845" y="2408058"/>
            <a:ext cx="1098870" cy="355313"/>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772270E-2FA0-571B-A680-6D4D0A2B3263}"/>
              </a:ext>
            </a:extLst>
          </p:cNvPr>
          <p:cNvCxnSpPr>
            <a:cxnSpLocks/>
          </p:cNvCxnSpPr>
          <p:nvPr/>
        </p:nvCxnSpPr>
        <p:spPr>
          <a:xfrm flipH="1" flipV="1">
            <a:off x="5434882" y="2359543"/>
            <a:ext cx="1066638" cy="406817"/>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ECB156-494D-D3F0-A4ED-35808745F4CE}"/>
              </a:ext>
            </a:extLst>
          </p:cNvPr>
          <p:cNvCxnSpPr>
            <a:cxnSpLocks/>
          </p:cNvCxnSpPr>
          <p:nvPr/>
        </p:nvCxnSpPr>
        <p:spPr>
          <a:xfrm>
            <a:off x="1411957" y="2809338"/>
            <a:ext cx="0" cy="109728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F6C2333-8435-2913-49A1-E7C4C0CA54F8}"/>
              </a:ext>
            </a:extLst>
          </p:cNvPr>
          <p:cNvCxnSpPr>
            <a:cxnSpLocks/>
          </p:cNvCxnSpPr>
          <p:nvPr/>
        </p:nvCxnSpPr>
        <p:spPr>
          <a:xfrm>
            <a:off x="3175443" y="2879901"/>
            <a:ext cx="0" cy="109728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336AC186-4B0F-A1F9-DBE1-9839BDF98D9E}"/>
              </a:ext>
            </a:extLst>
          </p:cNvPr>
          <p:cNvCxnSpPr/>
          <p:nvPr/>
        </p:nvCxnSpPr>
        <p:spPr>
          <a:xfrm>
            <a:off x="6377168" y="2895536"/>
            <a:ext cx="0" cy="109728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07B93FB-A020-AF26-B6C5-B522B50DB395}"/>
              </a:ext>
            </a:extLst>
          </p:cNvPr>
          <p:cNvCxnSpPr/>
          <p:nvPr/>
        </p:nvCxnSpPr>
        <p:spPr>
          <a:xfrm>
            <a:off x="4836683" y="2859366"/>
            <a:ext cx="0" cy="109728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402821B6-4ACD-0D1F-C318-06674EC2BE4D}"/>
              </a:ext>
            </a:extLst>
          </p:cNvPr>
          <p:cNvCxnSpPr>
            <a:cxnSpLocks/>
          </p:cNvCxnSpPr>
          <p:nvPr/>
        </p:nvCxnSpPr>
        <p:spPr>
          <a:xfrm flipH="1">
            <a:off x="1485357" y="2386778"/>
            <a:ext cx="1098870" cy="355313"/>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AD4A5E1D-DD4C-1133-39B7-48834569B859}"/>
              </a:ext>
            </a:extLst>
          </p:cNvPr>
          <p:cNvCxnSpPr>
            <a:cxnSpLocks/>
          </p:cNvCxnSpPr>
          <p:nvPr/>
        </p:nvCxnSpPr>
        <p:spPr>
          <a:xfrm flipH="1" flipV="1">
            <a:off x="2120600" y="2353451"/>
            <a:ext cx="1066638" cy="406817"/>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895603B7-AADE-06E5-8AFC-ADFD3C373417}"/>
              </a:ext>
            </a:extLst>
          </p:cNvPr>
          <p:cNvCxnSpPr>
            <a:cxnSpLocks/>
          </p:cNvCxnSpPr>
          <p:nvPr/>
        </p:nvCxnSpPr>
        <p:spPr>
          <a:xfrm flipH="1">
            <a:off x="2366409" y="1767607"/>
            <a:ext cx="1518828" cy="433283"/>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86C6536-D2B4-037F-5339-B5413F8D1893}"/>
              </a:ext>
            </a:extLst>
          </p:cNvPr>
          <p:cNvCxnSpPr>
            <a:cxnSpLocks/>
          </p:cNvCxnSpPr>
          <p:nvPr/>
        </p:nvCxnSpPr>
        <p:spPr>
          <a:xfrm flipH="1" flipV="1">
            <a:off x="4344557" y="1680064"/>
            <a:ext cx="1234966" cy="58556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470844D-1C5A-10CC-6C08-9108D9414142}"/>
              </a:ext>
            </a:extLst>
          </p:cNvPr>
          <p:cNvCxnSpPr/>
          <p:nvPr/>
        </p:nvCxnSpPr>
        <p:spPr>
          <a:xfrm>
            <a:off x="7611999" y="1108826"/>
            <a:ext cx="0" cy="118872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3157AD27-76AF-3C5F-E853-B6205239EBE4}"/>
              </a:ext>
            </a:extLst>
          </p:cNvPr>
          <p:cNvCxnSpPr>
            <a:cxnSpLocks/>
          </p:cNvCxnSpPr>
          <p:nvPr/>
        </p:nvCxnSpPr>
        <p:spPr>
          <a:xfrm rot="5400000">
            <a:off x="5790126" y="-713435"/>
            <a:ext cx="0" cy="36576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3AEDB8BA-1F59-C115-D0D9-6B09F0A87AC2}"/>
              </a:ext>
            </a:extLst>
          </p:cNvPr>
          <p:cNvCxnSpPr/>
          <p:nvPr/>
        </p:nvCxnSpPr>
        <p:spPr>
          <a:xfrm>
            <a:off x="4075178" y="1215235"/>
            <a:ext cx="0" cy="51362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1" name="Rectangle 140">
            <a:extLst>
              <a:ext uri="{FF2B5EF4-FFF2-40B4-BE49-F238E27FC236}">
                <a16:creationId xmlns:a16="http://schemas.microsoft.com/office/drawing/2014/main" id="{5412AAC3-ABB9-CADA-2150-E6E26D55B213}"/>
              </a:ext>
            </a:extLst>
          </p:cNvPr>
          <p:cNvSpPr/>
          <p:nvPr/>
        </p:nvSpPr>
        <p:spPr>
          <a:xfrm>
            <a:off x="3624682" y="927551"/>
            <a:ext cx="928254" cy="348697"/>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Google Shape;125;p22">
            <a:extLst>
              <a:ext uri="{FF2B5EF4-FFF2-40B4-BE49-F238E27FC236}">
                <a16:creationId xmlns:a16="http://schemas.microsoft.com/office/drawing/2014/main" id="{2CA3E7F1-BF5C-4117-0440-1FF06878659B}"/>
              </a:ext>
            </a:extLst>
          </p:cNvPr>
          <p:cNvSpPr txBox="1"/>
          <p:nvPr/>
        </p:nvSpPr>
        <p:spPr>
          <a:xfrm>
            <a:off x="3677673" y="884511"/>
            <a:ext cx="875263"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dirty="0">
                <a:latin typeface="Franklin Gothic Book"/>
                <a:ea typeface="Calibri"/>
                <a:cs typeface="Calibri"/>
                <a:sym typeface="Calibri"/>
              </a:rPr>
              <a:t>Access</a:t>
            </a:r>
            <a:endParaRPr lang="en-US" sz="1800" dirty="0">
              <a:latin typeface="Franklin Gothic Book"/>
              <a:ea typeface="Calibri"/>
              <a:cs typeface="Calibri"/>
            </a:endParaRPr>
          </a:p>
        </p:txBody>
      </p:sp>
      <p:sp>
        <p:nvSpPr>
          <p:cNvPr id="143" name="Rectangle 142">
            <a:extLst>
              <a:ext uri="{FF2B5EF4-FFF2-40B4-BE49-F238E27FC236}">
                <a16:creationId xmlns:a16="http://schemas.microsoft.com/office/drawing/2014/main" id="{E0C6F3A4-A152-2524-55DD-099B469FC85F}"/>
              </a:ext>
            </a:extLst>
          </p:cNvPr>
          <p:cNvSpPr/>
          <p:nvPr/>
        </p:nvSpPr>
        <p:spPr>
          <a:xfrm>
            <a:off x="3253825" y="1570529"/>
            <a:ext cx="1701003" cy="252662"/>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Google Shape;125;p22">
            <a:extLst>
              <a:ext uri="{FF2B5EF4-FFF2-40B4-BE49-F238E27FC236}">
                <a16:creationId xmlns:a16="http://schemas.microsoft.com/office/drawing/2014/main" id="{3F39620D-AD49-0D37-FED8-8F2CA82425D6}"/>
              </a:ext>
            </a:extLst>
          </p:cNvPr>
          <p:cNvSpPr txBox="1"/>
          <p:nvPr/>
        </p:nvSpPr>
        <p:spPr>
          <a:xfrm>
            <a:off x="3429815" y="1502538"/>
            <a:ext cx="1740387" cy="4154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latin typeface="Franklin Gothic Book"/>
                <a:ea typeface="Calibri"/>
                <a:cs typeface="Calibri"/>
                <a:sym typeface="Calibri"/>
              </a:rPr>
              <a:t>Feasible Access</a:t>
            </a:r>
            <a:endParaRPr lang="en-US" dirty="0">
              <a:latin typeface="Franklin Gothic Book"/>
              <a:ea typeface="Calibri"/>
              <a:cs typeface="Calibri"/>
            </a:endParaRPr>
          </a:p>
        </p:txBody>
      </p:sp>
      <p:sp>
        <p:nvSpPr>
          <p:cNvPr id="145" name="Rectangle 144">
            <a:extLst>
              <a:ext uri="{FF2B5EF4-FFF2-40B4-BE49-F238E27FC236}">
                <a16:creationId xmlns:a16="http://schemas.microsoft.com/office/drawing/2014/main" id="{B698ABD7-55E8-BDD7-AC69-766AAC3B52EB}"/>
              </a:ext>
            </a:extLst>
          </p:cNvPr>
          <p:cNvSpPr/>
          <p:nvPr/>
        </p:nvSpPr>
        <p:spPr>
          <a:xfrm>
            <a:off x="1607764" y="2111547"/>
            <a:ext cx="1639801" cy="364336"/>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Google Shape;125;p22">
            <a:extLst>
              <a:ext uri="{FF2B5EF4-FFF2-40B4-BE49-F238E27FC236}">
                <a16:creationId xmlns:a16="http://schemas.microsoft.com/office/drawing/2014/main" id="{167FF88A-78CD-3964-69C3-05A06E76C99B}"/>
              </a:ext>
            </a:extLst>
          </p:cNvPr>
          <p:cNvSpPr txBox="1"/>
          <p:nvPr/>
        </p:nvSpPr>
        <p:spPr>
          <a:xfrm>
            <a:off x="1766477" y="2097256"/>
            <a:ext cx="138078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latin typeface="Franklin Gothic Book"/>
                <a:ea typeface="Calibri"/>
                <a:cs typeface="Calibri"/>
                <a:sym typeface="Calibri"/>
              </a:rPr>
              <a:t>Safety Concern</a:t>
            </a:r>
            <a:endParaRPr lang="en-US" dirty="0">
              <a:latin typeface="Franklin Gothic Book"/>
              <a:ea typeface="Calibri"/>
              <a:cs typeface="Calibri"/>
            </a:endParaRPr>
          </a:p>
        </p:txBody>
      </p:sp>
      <p:grpSp>
        <p:nvGrpSpPr>
          <p:cNvPr id="147" name="Group 146">
            <a:extLst>
              <a:ext uri="{FF2B5EF4-FFF2-40B4-BE49-F238E27FC236}">
                <a16:creationId xmlns:a16="http://schemas.microsoft.com/office/drawing/2014/main" id="{2311AEEE-1492-97BF-5125-D1E2679C120F}"/>
              </a:ext>
            </a:extLst>
          </p:cNvPr>
          <p:cNvGrpSpPr/>
          <p:nvPr/>
        </p:nvGrpSpPr>
        <p:grpSpPr>
          <a:xfrm>
            <a:off x="743032" y="2660083"/>
            <a:ext cx="1337851" cy="415468"/>
            <a:chOff x="743032" y="2417194"/>
            <a:chExt cx="1337851" cy="415468"/>
          </a:xfrm>
        </p:grpSpPr>
        <p:sp>
          <p:nvSpPr>
            <p:cNvPr id="148" name="Rectangle 147">
              <a:extLst>
                <a:ext uri="{FF2B5EF4-FFF2-40B4-BE49-F238E27FC236}">
                  <a16:creationId xmlns:a16="http://schemas.microsoft.com/office/drawing/2014/main" id="{1FB4DD4F-4D1D-10C1-A0B2-2CD5A139BD77}"/>
                </a:ext>
              </a:extLst>
            </p:cNvPr>
            <p:cNvSpPr/>
            <p:nvPr/>
          </p:nvSpPr>
          <p:spPr>
            <a:xfrm>
              <a:off x="743032" y="2488007"/>
              <a:ext cx="1337851" cy="250738"/>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Google Shape;125;p22">
              <a:extLst>
                <a:ext uri="{FF2B5EF4-FFF2-40B4-BE49-F238E27FC236}">
                  <a16:creationId xmlns:a16="http://schemas.microsoft.com/office/drawing/2014/main" id="{07AB0ADC-4654-F590-CBE6-05A3894D328C}"/>
                </a:ext>
              </a:extLst>
            </p:cNvPr>
            <p:cNvSpPr txBox="1"/>
            <p:nvPr/>
          </p:nvSpPr>
          <p:spPr>
            <a:xfrm>
              <a:off x="814670" y="2417194"/>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Public</a:t>
              </a:r>
              <a:endParaRPr lang="en-US" dirty="0">
                <a:latin typeface="Franklin Gothic Book"/>
                <a:ea typeface="Calibri"/>
                <a:cs typeface="Calibri"/>
              </a:endParaRPr>
            </a:p>
          </p:txBody>
        </p:sp>
      </p:grpSp>
      <p:sp>
        <p:nvSpPr>
          <p:cNvPr id="150" name="Rectangle 149">
            <a:extLst>
              <a:ext uri="{FF2B5EF4-FFF2-40B4-BE49-F238E27FC236}">
                <a16:creationId xmlns:a16="http://schemas.microsoft.com/office/drawing/2014/main" id="{3115ECDC-9B29-BCDD-F7F7-AE2C52C3B799}"/>
              </a:ext>
            </a:extLst>
          </p:cNvPr>
          <p:cNvSpPr/>
          <p:nvPr/>
        </p:nvSpPr>
        <p:spPr>
          <a:xfrm>
            <a:off x="955553" y="3269624"/>
            <a:ext cx="912809" cy="1683360"/>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Google Shape;125;p22">
            <a:extLst>
              <a:ext uri="{FF2B5EF4-FFF2-40B4-BE49-F238E27FC236}">
                <a16:creationId xmlns:a16="http://schemas.microsoft.com/office/drawing/2014/main" id="{6BFBAE2F-68ED-0B22-902E-F8D2F8308F6E}"/>
              </a:ext>
            </a:extLst>
          </p:cNvPr>
          <p:cNvSpPr txBox="1"/>
          <p:nvPr/>
        </p:nvSpPr>
        <p:spPr>
          <a:xfrm>
            <a:off x="960384" y="3351444"/>
            <a:ext cx="860700" cy="104641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Public Safety Concern Gullies</a:t>
            </a:r>
            <a:endParaRPr lang="en-US" dirty="0">
              <a:latin typeface="Franklin Gothic Book"/>
              <a:ea typeface="Calibri"/>
              <a:cs typeface="Calibri"/>
            </a:endParaRPr>
          </a:p>
        </p:txBody>
      </p:sp>
      <p:sp>
        <p:nvSpPr>
          <p:cNvPr id="152" name="Rectangle 151">
            <a:extLst>
              <a:ext uri="{FF2B5EF4-FFF2-40B4-BE49-F238E27FC236}">
                <a16:creationId xmlns:a16="http://schemas.microsoft.com/office/drawing/2014/main" id="{7C886CC6-B57D-050C-240B-44BE12A8BE1D}"/>
              </a:ext>
            </a:extLst>
          </p:cNvPr>
          <p:cNvSpPr/>
          <p:nvPr/>
        </p:nvSpPr>
        <p:spPr>
          <a:xfrm>
            <a:off x="2686757" y="3269624"/>
            <a:ext cx="912809" cy="1683360"/>
          </a:xfrm>
          <a:prstGeom prst="rect">
            <a:avLst/>
          </a:prstGeom>
          <a:solidFill>
            <a:srgbClr val="8BB58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Google Shape;125;p22">
            <a:extLst>
              <a:ext uri="{FF2B5EF4-FFF2-40B4-BE49-F238E27FC236}">
                <a16:creationId xmlns:a16="http://schemas.microsoft.com/office/drawing/2014/main" id="{21461FA1-E877-8796-221A-9CF400BAC9EF}"/>
              </a:ext>
            </a:extLst>
          </p:cNvPr>
          <p:cNvSpPr txBox="1"/>
          <p:nvPr/>
        </p:nvSpPr>
        <p:spPr>
          <a:xfrm>
            <a:off x="2712811" y="3269624"/>
            <a:ext cx="860700" cy="104641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Private Safety Concern Gullies</a:t>
            </a:r>
            <a:endParaRPr lang="en-US" dirty="0">
              <a:latin typeface="Franklin Gothic Book"/>
              <a:ea typeface="Calibri"/>
              <a:cs typeface="Calibri"/>
            </a:endParaRPr>
          </a:p>
        </p:txBody>
      </p:sp>
      <p:grpSp>
        <p:nvGrpSpPr>
          <p:cNvPr id="154" name="Group 153">
            <a:extLst>
              <a:ext uri="{FF2B5EF4-FFF2-40B4-BE49-F238E27FC236}">
                <a16:creationId xmlns:a16="http://schemas.microsoft.com/office/drawing/2014/main" id="{EFB7097C-D412-BFDF-4757-9E9C090ECED0}"/>
              </a:ext>
            </a:extLst>
          </p:cNvPr>
          <p:cNvGrpSpPr/>
          <p:nvPr/>
        </p:nvGrpSpPr>
        <p:grpSpPr>
          <a:xfrm>
            <a:off x="2545874" y="2665485"/>
            <a:ext cx="1239074" cy="415468"/>
            <a:chOff x="2545874" y="2665485"/>
            <a:chExt cx="1239074" cy="415468"/>
          </a:xfrm>
        </p:grpSpPr>
        <p:sp>
          <p:nvSpPr>
            <p:cNvPr id="155" name="Rectangle 154">
              <a:extLst>
                <a:ext uri="{FF2B5EF4-FFF2-40B4-BE49-F238E27FC236}">
                  <a16:creationId xmlns:a16="http://schemas.microsoft.com/office/drawing/2014/main" id="{C8F22583-935C-16A6-D0D5-704FA9039778}"/>
                </a:ext>
              </a:extLst>
            </p:cNvPr>
            <p:cNvSpPr/>
            <p:nvPr/>
          </p:nvSpPr>
          <p:spPr>
            <a:xfrm>
              <a:off x="2555210" y="2729263"/>
              <a:ext cx="1229738" cy="250738"/>
            </a:xfrm>
            <a:prstGeom prst="rect">
              <a:avLst/>
            </a:prstGeom>
            <a:solidFill>
              <a:srgbClr val="8BB58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Google Shape;125;p22">
              <a:extLst>
                <a:ext uri="{FF2B5EF4-FFF2-40B4-BE49-F238E27FC236}">
                  <a16:creationId xmlns:a16="http://schemas.microsoft.com/office/drawing/2014/main" id="{39E434B8-36ED-34E6-DBED-7D5EF6986963}"/>
                </a:ext>
              </a:extLst>
            </p:cNvPr>
            <p:cNvSpPr txBox="1"/>
            <p:nvPr/>
          </p:nvSpPr>
          <p:spPr>
            <a:xfrm>
              <a:off x="2545874" y="2665485"/>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Private</a:t>
              </a:r>
              <a:endParaRPr lang="en-US" dirty="0">
                <a:latin typeface="Franklin Gothic Book"/>
                <a:ea typeface="Calibri"/>
                <a:cs typeface="Calibri"/>
              </a:endParaRPr>
            </a:p>
          </p:txBody>
        </p:sp>
      </p:grpSp>
      <p:grpSp>
        <p:nvGrpSpPr>
          <p:cNvPr id="157" name="Group 156">
            <a:extLst>
              <a:ext uri="{FF2B5EF4-FFF2-40B4-BE49-F238E27FC236}">
                <a16:creationId xmlns:a16="http://schemas.microsoft.com/office/drawing/2014/main" id="{45241B5B-4DE6-D5B3-2766-4B5ECEBCD5D3}"/>
              </a:ext>
            </a:extLst>
          </p:cNvPr>
          <p:cNvGrpSpPr/>
          <p:nvPr/>
        </p:nvGrpSpPr>
        <p:grpSpPr>
          <a:xfrm>
            <a:off x="4232833" y="2674646"/>
            <a:ext cx="1229738" cy="415468"/>
            <a:chOff x="4075667" y="2431757"/>
            <a:chExt cx="1229738" cy="415468"/>
          </a:xfrm>
        </p:grpSpPr>
        <p:sp>
          <p:nvSpPr>
            <p:cNvPr id="158" name="Rectangle 157">
              <a:extLst>
                <a:ext uri="{FF2B5EF4-FFF2-40B4-BE49-F238E27FC236}">
                  <a16:creationId xmlns:a16="http://schemas.microsoft.com/office/drawing/2014/main" id="{5E473DB2-9CA6-C083-E52D-2BD03F329357}"/>
                </a:ext>
              </a:extLst>
            </p:cNvPr>
            <p:cNvSpPr/>
            <p:nvPr/>
          </p:nvSpPr>
          <p:spPr>
            <a:xfrm>
              <a:off x="4075667" y="2502570"/>
              <a:ext cx="1229738" cy="250738"/>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Google Shape;125;p22">
              <a:extLst>
                <a:ext uri="{FF2B5EF4-FFF2-40B4-BE49-F238E27FC236}">
                  <a16:creationId xmlns:a16="http://schemas.microsoft.com/office/drawing/2014/main" id="{D7C83A78-F9F8-F52A-BC33-D7ED03CA6959}"/>
                </a:ext>
              </a:extLst>
            </p:cNvPr>
            <p:cNvSpPr txBox="1"/>
            <p:nvPr/>
          </p:nvSpPr>
          <p:spPr>
            <a:xfrm>
              <a:off x="4093249" y="2431757"/>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Public</a:t>
              </a:r>
              <a:endParaRPr lang="en-US" dirty="0">
                <a:latin typeface="Franklin Gothic Book"/>
                <a:ea typeface="Calibri"/>
                <a:cs typeface="Calibri"/>
              </a:endParaRPr>
            </a:p>
          </p:txBody>
        </p:sp>
      </p:grpSp>
      <p:sp>
        <p:nvSpPr>
          <p:cNvPr id="160" name="Rectangle 159">
            <a:extLst>
              <a:ext uri="{FF2B5EF4-FFF2-40B4-BE49-F238E27FC236}">
                <a16:creationId xmlns:a16="http://schemas.microsoft.com/office/drawing/2014/main" id="{CC4091F3-96CB-F030-0607-A475E0C32E5D}"/>
              </a:ext>
            </a:extLst>
          </p:cNvPr>
          <p:cNvSpPr/>
          <p:nvPr/>
        </p:nvSpPr>
        <p:spPr>
          <a:xfrm>
            <a:off x="4391298" y="3269624"/>
            <a:ext cx="912809" cy="1683360"/>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Google Shape;125;p22">
            <a:extLst>
              <a:ext uri="{FF2B5EF4-FFF2-40B4-BE49-F238E27FC236}">
                <a16:creationId xmlns:a16="http://schemas.microsoft.com/office/drawing/2014/main" id="{A15CF5C4-D6B1-AAAD-13DD-8696A12B650C}"/>
              </a:ext>
            </a:extLst>
          </p:cNvPr>
          <p:cNvSpPr txBox="1"/>
          <p:nvPr/>
        </p:nvSpPr>
        <p:spPr>
          <a:xfrm>
            <a:off x="4417352" y="3286778"/>
            <a:ext cx="860700" cy="126185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Public</a:t>
            </a:r>
          </a:p>
          <a:p>
            <a:pPr marL="0" lvl="0" indent="0" algn="ctr" rtl="0">
              <a:spcBef>
                <a:spcPts val="0"/>
              </a:spcBef>
              <a:spcAft>
                <a:spcPts val="0"/>
              </a:spcAft>
              <a:buNone/>
            </a:pPr>
            <a:r>
              <a:rPr lang="en-US" b="1" dirty="0">
                <a:latin typeface="Franklin Gothic Book"/>
                <a:ea typeface="Calibri"/>
                <a:cs typeface="Calibri"/>
                <a:sym typeface="Calibri"/>
              </a:rPr>
              <a:t>No Safety Concern Gullies</a:t>
            </a:r>
            <a:endParaRPr lang="en-US" dirty="0">
              <a:latin typeface="Franklin Gothic Book"/>
              <a:ea typeface="Calibri"/>
              <a:cs typeface="Calibri"/>
            </a:endParaRPr>
          </a:p>
        </p:txBody>
      </p:sp>
      <p:grpSp>
        <p:nvGrpSpPr>
          <p:cNvPr id="163" name="Group 162">
            <a:extLst>
              <a:ext uri="{FF2B5EF4-FFF2-40B4-BE49-F238E27FC236}">
                <a16:creationId xmlns:a16="http://schemas.microsoft.com/office/drawing/2014/main" id="{A424C6C6-134F-2BAF-EA01-A9CA900E9615}"/>
              </a:ext>
            </a:extLst>
          </p:cNvPr>
          <p:cNvGrpSpPr/>
          <p:nvPr/>
        </p:nvGrpSpPr>
        <p:grpSpPr>
          <a:xfrm>
            <a:off x="5766786" y="2663631"/>
            <a:ext cx="1229738" cy="415468"/>
            <a:chOff x="5609620" y="2420742"/>
            <a:chExt cx="1229738" cy="415468"/>
          </a:xfrm>
        </p:grpSpPr>
        <p:sp>
          <p:nvSpPr>
            <p:cNvPr id="164" name="Rectangle 163">
              <a:extLst>
                <a:ext uri="{FF2B5EF4-FFF2-40B4-BE49-F238E27FC236}">
                  <a16:creationId xmlns:a16="http://schemas.microsoft.com/office/drawing/2014/main" id="{0F216336-C5D7-48F0-5CFC-511A690042A2}"/>
                </a:ext>
              </a:extLst>
            </p:cNvPr>
            <p:cNvSpPr/>
            <p:nvPr/>
          </p:nvSpPr>
          <p:spPr>
            <a:xfrm>
              <a:off x="5609620" y="2491555"/>
              <a:ext cx="1229738" cy="250738"/>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Google Shape;125;p22">
              <a:extLst>
                <a:ext uri="{FF2B5EF4-FFF2-40B4-BE49-F238E27FC236}">
                  <a16:creationId xmlns:a16="http://schemas.microsoft.com/office/drawing/2014/main" id="{4D298935-1967-3F09-9364-BF1730DA57DC}"/>
                </a:ext>
              </a:extLst>
            </p:cNvPr>
            <p:cNvSpPr txBox="1"/>
            <p:nvPr/>
          </p:nvSpPr>
          <p:spPr>
            <a:xfrm>
              <a:off x="5627202" y="2420742"/>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Private</a:t>
              </a:r>
              <a:endParaRPr lang="en-US" dirty="0">
                <a:latin typeface="Franklin Gothic Book"/>
                <a:ea typeface="Calibri"/>
                <a:cs typeface="Calibri"/>
              </a:endParaRPr>
            </a:p>
          </p:txBody>
        </p:sp>
      </p:grpSp>
      <p:sp>
        <p:nvSpPr>
          <p:cNvPr id="166" name="Rectangle 165">
            <a:extLst>
              <a:ext uri="{FF2B5EF4-FFF2-40B4-BE49-F238E27FC236}">
                <a16:creationId xmlns:a16="http://schemas.microsoft.com/office/drawing/2014/main" id="{91835194-3814-B346-AE79-9409EF56A8DB}"/>
              </a:ext>
            </a:extLst>
          </p:cNvPr>
          <p:cNvSpPr/>
          <p:nvPr/>
        </p:nvSpPr>
        <p:spPr>
          <a:xfrm>
            <a:off x="5925251" y="3269624"/>
            <a:ext cx="912809" cy="1683360"/>
          </a:xfrm>
          <a:prstGeom prst="rect">
            <a:avLst/>
          </a:prstGeom>
          <a:solidFill>
            <a:schemeClr val="accent2">
              <a:lumMod val="25000"/>
              <a:lumOff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25;p22">
            <a:extLst>
              <a:ext uri="{FF2B5EF4-FFF2-40B4-BE49-F238E27FC236}">
                <a16:creationId xmlns:a16="http://schemas.microsoft.com/office/drawing/2014/main" id="{8A3507D2-13C0-916B-151A-4E11B2354E35}"/>
              </a:ext>
            </a:extLst>
          </p:cNvPr>
          <p:cNvSpPr txBox="1"/>
          <p:nvPr/>
        </p:nvSpPr>
        <p:spPr>
          <a:xfrm>
            <a:off x="5951305" y="3286778"/>
            <a:ext cx="860700" cy="126185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Private </a:t>
            </a:r>
          </a:p>
          <a:p>
            <a:pPr marL="0" lvl="0" indent="0" algn="ctr" rtl="0">
              <a:spcBef>
                <a:spcPts val="0"/>
              </a:spcBef>
              <a:spcAft>
                <a:spcPts val="0"/>
              </a:spcAft>
              <a:buNone/>
            </a:pPr>
            <a:r>
              <a:rPr lang="en-US" b="1" dirty="0">
                <a:latin typeface="Franklin Gothic Book"/>
                <a:ea typeface="Calibri"/>
                <a:cs typeface="Calibri"/>
                <a:sym typeface="Calibri"/>
              </a:rPr>
              <a:t>No Safety Concern Gullies</a:t>
            </a:r>
            <a:endParaRPr lang="en-US" dirty="0">
              <a:latin typeface="Franklin Gothic Book"/>
              <a:ea typeface="Calibri"/>
              <a:cs typeface="Calibri"/>
            </a:endParaRPr>
          </a:p>
        </p:txBody>
      </p:sp>
      <p:sp>
        <p:nvSpPr>
          <p:cNvPr id="168" name="Rectangle 167">
            <a:extLst>
              <a:ext uri="{FF2B5EF4-FFF2-40B4-BE49-F238E27FC236}">
                <a16:creationId xmlns:a16="http://schemas.microsoft.com/office/drawing/2014/main" id="{2DF16C0B-A471-3A57-FA75-7D6B3D44EFAF}"/>
              </a:ext>
            </a:extLst>
          </p:cNvPr>
          <p:cNvSpPr/>
          <p:nvPr/>
        </p:nvSpPr>
        <p:spPr>
          <a:xfrm>
            <a:off x="7035993" y="1587469"/>
            <a:ext cx="1229738" cy="250738"/>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Google Shape;125;p22">
            <a:extLst>
              <a:ext uri="{FF2B5EF4-FFF2-40B4-BE49-F238E27FC236}">
                <a16:creationId xmlns:a16="http://schemas.microsoft.com/office/drawing/2014/main" id="{B54B06E8-6C6E-BB67-AA98-662E53A47C59}"/>
              </a:ext>
            </a:extLst>
          </p:cNvPr>
          <p:cNvSpPr txBox="1"/>
          <p:nvPr/>
        </p:nvSpPr>
        <p:spPr>
          <a:xfrm>
            <a:off x="7053575" y="1516656"/>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Inaccessible</a:t>
            </a:r>
            <a:endParaRPr lang="en-US" dirty="0">
              <a:latin typeface="Franklin Gothic Book"/>
              <a:ea typeface="Calibri"/>
              <a:cs typeface="Calibri"/>
            </a:endParaRPr>
          </a:p>
        </p:txBody>
      </p:sp>
      <p:sp>
        <p:nvSpPr>
          <p:cNvPr id="170" name="Rectangle 169">
            <a:extLst>
              <a:ext uri="{FF2B5EF4-FFF2-40B4-BE49-F238E27FC236}">
                <a16:creationId xmlns:a16="http://schemas.microsoft.com/office/drawing/2014/main" id="{108625F1-0E18-6E54-F5A9-9C88969F3989}"/>
              </a:ext>
            </a:extLst>
          </p:cNvPr>
          <p:cNvSpPr/>
          <p:nvPr/>
        </p:nvSpPr>
        <p:spPr>
          <a:xfrm>
            <a:off x="7035993" y="2285792"/>
            <a:ext cx="1229738" cy="250738"/>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Google Shape;125;p22">
            <a:extLst>
              <a:ext uri="{FF2B5EF4-FFF2-40B4-BE49-F238E27FC236}">
                <a16:creationId xmlns:a16="http://schemas.microsoft.com/office/drawing/2014/main" id="{DBF45EC5-1523-5287-2A98-C92B53D4BF0E}"/>
              </a:ext>
            </a:extLst>
          </p:cNvPr>
          <p:cNvSpPr txBox="1"/>
          <p:nvPr/>
        </p:nvSpPr>
        <p:spPr>
          <a:xfrm>
            <a:off x="7053575" y="2214979"/>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Excluded</a:t>
            </a:r>
            <a:endParaRPr lang="en-US" dirty="0">
              <a:latin typeface="Franklin Gothic Book"/>
              <a:ea typeface="Calibri"/>
              <a:cs typeface="Calibri"/>
            </a:endParaRPr>
          </a:p>
        </p:txBody>
      </p:sp>
      <p:grpSp>
        <p:nvGrpSpPr>
          <p:cNvPr id="172" name="Group 171">
            <a:extLst>
              <a:ext uri="{FF2B5EF4-FFF2-40B4-BE49-F238E27FC236}">
                <a16:creationId xmlns:a16="http://schemas.microsoft.com/office/drawing/2014/main" id="{2E13679E-F7F1-0FE9-9CA2-CF6885AEA2A0}"/>
              </a:ext>
            </a:extLst>
          </p:cNvPr>
          <p:cNvGrpSpPr/>
          <p:nvPr/>
        </p:nvGrpSpPr>
        <p:grpSpPr>
          <a:xfrm>
            <a:off x="7201777" y="3305294"/>
            <a:ext cx="1795236" cy="1714992"/>
            <a:chOff x="7251781" y="3436544"/>
            <a:chExt cx="1795236" cy="1714992"/>
          </a:xfrm>
        </p:grpSpPr>
        <p:sp>
          <p:nvSpPr>
            <p:cNvPr id="173" name="Rectangle 172">
              <a:extLst>
                <a:ext uri="{FF2B5EF4-FFF2-40B4-BE49-F238E27FC236}">
                  <a16:creationId xmlns:a16="http://schemas.microsoft.com/office/drawing/2014/main" id="{372C7E1D-A42F-037B-1FC7-0931409FB0DC}"/>
                </a:ext>
              </a:extLst>
            </p:cNvPr>
            <p:cNvSpPr/>
            <p:nvPr/>
          </p:nvSpPr>
          <p:spPr>
            <a:xfrm>
              <a:off x="7544606" y="3446641"/>
              <a:ext cx="1502411" cy="1683360"/>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6F31C525-0C97-8CF6-B58C-FD2B1F3249D0}"/>
                </a:ext>
              </a:extLst>
            </p:cNvPr>
            <p:cNvSpPr/>
            <p:nvPr/>
          </p:nvSpPr>
          <p:spPr>
            <a:xfrm>
              <a:off x="7629337" y="3784282"/>
              <a:ext cx="1337851" cy="250738"/>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Google Shape;125;p22">
              <a:extLst>
                <a:ext uri="{FF2B5EF4-FFF2-40B4-BE49-F238E27FC236}">
                  <a16:creationId xmlns:a16="http://schemas.microsoft.com/office/drawing/2014/main" id="{2585DF64-15B1-2574-F9A6-208D621F5428}"/>
                </a:ext>
              </a:extLst>
            </p:cNvPr>
            <p:cNvSpPr txBox="1"/>
            <p:nvPr/>
          </p:nvSpPr>
          <p:spPr>
            <a:xfrm>
              <a:off x="7589668" y="3697480"/>
              <a:ext cx="983223"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latin typeface="Franklin Gothic Book"/>
                  <a:ea typeface="Calibri"/>
                  <a:cs typeface="Calibri"/>
                  <a:sym typeface="Calibri"/>
                </a:rPr>
                <a:t>High</a:t>
              </a:r>
              <a:endParaRPr lang="en-US" dirty="0">
                <a:latin typeface="Franklin Gothic Book"/>
                <a:ea typeface="Calibri"/>
                <a:cs typeface="Calibri"/>
              </a:endParaRPr>
            </a:p>
          </p:txBody>
        </p:sp>
        <p:sp>
          <p:nvSpPr>
            <p:cNvPr id="176" name="Rectangle 175">
              <a:extLst>
                <a:ext uri="{FF2B5EF4-FFF2-40B4-BE49-F238E27FC236}">
                  <a16:creationId xmlns:a16="http://schemas.microsoft.com/office/drawing/2014/main" id="{9694C220-6F27-E1BB-5DFD-B217DC70D97F}"/>
                </a:ext>
              </a:extLst>
            </p:cNvPr>
            <p:cNvSpPr/>
            <p:nvPr/>
          </p:nvSpPr>
          <p:spPr>
            <a:xfrm>
              <a:off x="7629336" y="4112912"/>
              <a:ext cx="1337851" cy="250738"/>
            </a:xfrm>
            <a:prstGeom prst="rect">
              <a:avLst/>
            </a:prstGeom>
            <a:solidFill>
              <a:srgbClr val="8BB58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Google Shape;125;p22">
              <a:extLst>
                <a:ext uri="{FF2B5EF4-FFF2-40B4-BE49-F238E27FC236}">
                  <a16:creationId xmlns:a16="http://schemas.microsoft.com/office/drawing/2014/main" id="{97C4C177-B52B-A6B9-CE39-31259C5DDB1F}"/>
                </a:ext>
              </a:extLst>
            </p:cNvPr>
            <p:cNvSpPr txBox="1"/>
            <p:nvPr/>
          </p:nvSpPr>
          <p:spPr>
            <a:xfrm>
              <a:off x="7580848" y="4042099"/>
              <a:ext cx="1194575" cy="415468"/>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b="1" dirty="0">
                  <a:latin typeface="Franklin Gothic Book"/>
                  <a:ea typeface="Calibri"/>
                  <a:cs typeface="Calibri"/>
                  <a:sym typeface="Calibri"/>
                </a:rPr>
                <a:t>Moderate</a:t>
              </a:r>
              <a:endParaRPr lang="en-US" dirty="0">
                <a:latin typeface="Franklin Gothic Book"/>
                <a:ea typeface="Calibri"/>
                <a:cs typeface="Calibri"/>
              </a:endParaRPr>
            </a:p>
          </p:txBody>
        </p:sp>
        <p:sp>
          <p:nvSpPr>
            <p:cNvPr id="178" name="Rectangle 177">
              <a:extLst>
                <a:ext uri="{FF2B5EF4-FFF2-40B4-BE49-F238E27FC236}">
                  <a16:creationId xmlns:a16="http://schemas.microsoft.com/office/drawing/2014/main" id="{D2CD6602-BDC6-76AF-0E04-8DFBED018A2F}"/>
                </a:ext>
              </a:extLst>
            </p:cNvPr>
            <p:cNvSpPr/>
            <p:nvPr/>
          </p:nvSpPr>
          <p:spPr>
            <a:xfrm>
              <a:off x="7629337" y="4467843"/>
              <a:ext cx="1337850" cy="250738"/>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Google Shape;125;p22">
              <a:extLst>
                <a:ext uri="{FF2B5EF4-FFF2-40B4-BE49-F238E27FC236}">
                  <a16:creationId xmlns:a16="http://schemas.microsoft.com/office/drawing/2014/main" id="{A449EE4A-CAA9-DB8C-F5C8-196E1E5B7313}"/>
                </a:ext>
              </a:extLst>
            </p:cNvPr>
            <p:cNvSpPr txBox="1"/>
            <p:nvPr/>
          </p:nvSpPr>
          <p:spPr>
            <a:xfrm>
              <a:off x="7595691" y="4397030"/>
              <a:ext cx="1194575" cy="415468"/>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b="1" dirty="0">
                  <a:latin typeface="Franklin Gothic Book"/>
                  <a:ea typeface="Calibri"/>
                  <a:cs typeface="Calibri"/>
                  <a:sym typeface="Calibri"/>
                </a:rPr>
                <a:t>Moderate</a:t>
              </a:r>
              <a:endParaRPr lang="en-US" dirty="0">
                <a:latin typeface="Franklin Gothic Book"/>
                <a:ea typeface="Calibri"/>
                <a:cs typeface="Calibri"/>
              </a:endParaRPr>
            </a:p>
          </p:txBody>
        </p:sp>
        <p:sp>
          <p:nvSpPr>
            <p:cNvPr id="180" name="Rectangle 179">
              <a:extLst>
                <a:ext uri="{FF2B5EF4-FFF2-40B4-BE49-F238E27FC236}">
                  <a16:creationId xmlns:a16="http://schemas.microsoft.com/office/drawing/2014/main" id="{0088027E-C731-CF61-E121-3D46185B2633}"/>
                </a:ext>
              </a:extLst>
            </p:cNvPr>
            <p:cNvSpPr/>
            <p:nvPr/>
          </p:nvSpPr>
          <p:spPr>
            <a:xfrm>
              <a:off x="7629337" y="4807821"/>
              <a:ext cx="1337850" cy="250738"/>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Google Shape;125;p22">
              <a:extLst>
                <a:ext uri="{FF2B5EF4-FFF2-40B4-BE49-F238E27FC236}">
                  <a16:creationId xmlns:a16="http://schemas.microsoft.com/office/drawing/2014/main" id="{706C35D1-4222-AC08-64F0-A030E0E52574}"/>
                </a:ext>
              </a:extLst>
            </p:cNvPr>
            <p:cNvSpPr txBox="1"/>
            <p:nvPr/>
          </p:nvSpPr>
          <p:spPr>
            <a:xfrm>
              <a:off x="7251781" y="4736068"/>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Low</a:t>
              </a:r>
              <a:endParaRPr lang="en-US" dirty="0">
                <a:latin typeface="Franklin Gothic Book"/>
                <a:ea typeface="Calibri"/>
                <a:cs typeface="Calibri"/>
              </a:endParaRPr>
            </a:p>
          </p:txBody>
        </p:sp>
        <p:sp>
          <p:nvSpPr>
            <p:cNvPr id="182" name="Google Shape;125;p22">
              <a:extLst>
                <a:ext uri="{FF2B5EF4-FFF2-40B4-BE49-F238E27FC236}">
                  <a16:creationId xmlns:a16="http://schemas.microsoft.com/office/drawing/2014/main" id="{E4B56808-7F0D-A64C-E4B2-B99E6B98C090}"/>
                </a:ext>
              </a:extLst>
            </p:cNvPr>
            <p:cNvSpPr txBox="1"/>
            <p:nvPr/>
          </p:nvSpPr>
          <p:spPr>
            <a:xfrm>
              <a:off x="7378316" y="3436544"/>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Priority:</a:t>
              </a:r>
              <a:endParaRPr lang="en-US" dirty="0">
                <a:latin typeface="Franklin Gothic Book"/>
                <a:ea typeface="Calibri"/>
                <a:cs typeface="Calibri"/>
              </a:endParaRPr>
            </a:p>
          </p:txBody>
        </p:sp>
      </p:grpSp>
      <p:sp>
        <p:nvSpPr>
          <p:cNvPr id="183" name="Rectangle 182">
            <a:extLst>
              <a:ext uri="{FF2B5EF4-FFF2-40B4-BE49-F238E27FC236}">
                <a16:creationId xmlns:a16="http://schemas.microsoft.com/office/drawing/2014/main" id="{8E29B627-6F4D-B8C9-CD3A-5030A360E7D0}"/>
              </a:ext>
            </a:extLst>
          </p:cNvPr>
          <p:cNvSpPr/>
          <p:nvPr/>
        </p:nvSpPr>
        <p:spPr>
          <a:xfrm>
            <a:off x="4840992" y="2157231"/>
            <a:ext cx="1639801" cy="364336"/>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Google Shape;125;p22">
            <a:extLst>
              <a:ext uri="{FF2B5EF4-FFF2-40B4-BE49-F238E27FC236}">
                <a16:creationId xmlns:a16="http://schemas.microsoft.com/office/drawing/2014/main" id="{0D04F845-AC34-3C7D-8744-5A575A8B7436}"/>
              </a:ext>
            </a:extLst>
          </p:cNvPr>
          <p:cNvSpPr txBox="1"/>
          <p:nvPr/>
        </p:nvSpPr>
        <p:spPr>
          <a:xfrm>
            <a:off x="4892025" y="2139359"/>
            <a:ext cx="1602767"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latin typeface="Franklin Gothic Book"/>
                <a:ea typeface="Calibri"/>
                <a:cs typeface="Calibri"/>
                <a:sym typeface="Calibri"/>
              </a:rPr>
              <a:t>No Safety Concern</a:t>
            </a:r>
            <a:endParaRPr lang="en-US" dirty="0">
              <a:latin typeface="Franklin Gothic Book"/>
              <a:ea typeface="Calibri"/>
              <a:cs typeface="Calibri"/>
            </a:endParaRPr>
          </a:p>
        </p:txBody>
      </p:sp>
      <p:sp>
        <p:nvSpPr>
          <p:cNvPr id="185" name="TextBox 184">
            <a:extLst>
              <a:ext uri="{FF2B5EF4-FFF2-40B4-BE49-F238E27FC236}">
                <a16:creationId xmlns:a16="http://schemas.microsoft.com/office/drawing/2014/main" id="{8538946A-B654-929E-6139-1987B73CFFDB}"/>
              </a:ext>
            </a:extLst>
          </p:cNvPr>
          <p:cNvSpPr txBox="1"/>
          <p:nvPr/>
        </p:nvSpPr>
        <p:spPr>
          <a:xfrm>
            <a:off x="893845" y="3204183"/>
            <a:ext cx="1046481" cy="1828800"/>
          </a:xfrm>
          <a:prstGeom prst="rect">
            <a:avLst/>
          </a:prstGeom>
          <a:no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p>
        </p:txBody>
      </p:sp>
      <p:sp>
        <p:nvSpPr>
          <p:cNvPr id="186" name="Google Shape;161;p26">
            <a:extLst>
              <a:ext uri="{FF2B5EF4-FFF2-40B4-BE49-F238E27FC236}">
                <a16:creationId xmlns:a16="http://schemas.microsoft.com/office/drawing/2014/main" id="{11DCBC5C-A0EB-E49A-56AB-0839E5173ACB}"/>
              </a:ext>
            </a:extLst>
          </p:cNvPr>
          <p:cNvSpPr txBox="1">
            <a:spLocks/>
          </p:cNvSpPr>
          <p:nvPr/>
        </p:nvSpPr>
        <p:spPr>
          <a:xfrm>
            <a:off x="183404" y="258413"/>
            <a:ext cx="8520600" cy="572700"/>
          </a:xfrm>
          <a:prstGeom prst="rect">
            <a:avLst/>
          </a:prstGeom>
          <a:noFill/>
          <a:ln>
            <a:noFill/>
          </a:ln>
        </p:spPr>
        <p:txBody>
          <a:bodyPr spcFirstLastPara="1" wrap="square" lIns="91425" tIns="91425" rIns="91425" bIns="91425" anchor="t" anchorCtr="0">
            <a:normAutofit fontScale="97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SzPct val="39285"/>
            </a:pPr>
            <a:r>
              <a:rPr lang="en-US">
                <a:solidFill>
                  <a:schemeClr val="accent1">
                    <a:lumMod val="50000"/>
                  </a:schemeClr>
                </a:solidFill>
                <a:latin typeface="Franklin Gothic Demi"/>
                <a:cs typeface="Calibri"/>
                <a:sym typeface="Calibri"/>
              </a:rPr>
              <a:t>Highest Ranked Sites</a:t>
            </a:r>
            <a:endParaRPr lang="en-US" dirty="0">
              <a:solidFill>
                <a:schemeClr val="accent1">
                  <a:lumMod val="50000"/>
                </a:schemeClr>
              </a:solidFill>
              <a:latin typeface="Franklin Gothic Dem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24C9C-1DAB-4FB6-6904-C3946853B3B9}"/>
              </a:ext>
            </a:extLst>
          </p:cNvPr>
          <p:cNvSpPr>
            <a:spLocks noGrp="1"/>
          </p:cNvSpPr>
          <p:nvPr>
            <p:ph type="title"/>
          </p:nvPr>
        </p:nvSpPr>
        <p:spPr/>
        <p:txBody>
          <a:bodyPr>
            <a:normAutofit fontScale="90000"/>
          </a:bodyPr>
          <a:lstStyle/>
          <a:p>
            <a:r>
              <a:rPr lang="en-US" b="1">
                <a:solidFill>
                  <a:schemeClr val="accent1">
                    <a:lumMod val="50000"/>
                  </a:schemeClr>
                </a:solidFill>
                <a:latin typeface="Franklin Gothic Demi"/>
              </a:rPr>
              <a:t>On Public Land with a Safety Concern – BVL62 Map</a:t>
            </a:r>
          </a:p>
        </p:txBody>
      </p:sp>
      <p:pic>
        <p:nvPicPr>
          <p:cNvPr id="4" name="Picture 4" descr="A map of a city&#10;&#10;Description automatically generated">
            <a:extLst>
              <a:ext uri="{FF2B5EF4-FFF2-40B4-BE49-F238E27FC236}">
                <a16:creationId xmlns:a16="http://schemas.microsoft.com/office/drawing/2014/main" id="{D3B39475-7CBA-6C34-63AC-6E3F9F651476}"/>
              </a:ext>
            </a:extLst>
          </p:cNvPr>
          <p:cNvPicPr>
            <a:picLocks noChangeAspect="1"/>
          </p:cNvPicPr>
          <p:nvPr/>
        </p:nvPicPr>
        <p:blipFill>
          <a:blip r:embed="rId2"/>
          <a:stretch>
            <a:fillRect/>
          </a:stretch>
        </p:blipFill>
        <p:spPr>
          <a:xfrm>
            <a:off x="1862783" y="1014184"/>
            <a:ext cx="5419239" cy="4130109"/>
          </a:xfrm>
          <a:prstGeom prst="rect">
            <a:avLst/>
          </a:prstGeom>
        </p:spPr>
      </p:pic>
      <p:sp>
        <p:nvSpPr>
          <p:cNvPr id="7" name="Oval 6">
            <a:extLst>
              <a:ext uri="{FF2B5EF4-FFF2-40B4-BE49-F238E27FC236}">
                <a16:creationId xmlns:a16="http://schemas.microsoft.com/office/drawing/2014/main" id="{69D09298-5B00-90D0-2F75-B43DD1936669}"/>
              </a:ext>
            </a:extLst>
          </p:cNvPr>
          <p:cNvSpPr/>
          <p:nvPr/>
        </p:nvSpPr>
        <p:spPr>
          <a:xfrm>
            <a:off x="6021253" y="2855885"/>
            <a:ext cx="232474" cy="25184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2828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E9141-7668-759E-4E2C-21008F0730AD}"/>
              </a:ext>
            </a:extLst>
          </p:cNvPr>
          <p:cNvSpPr>
            <a:spLocks noGrp="1"/>
          </p:cNvSpPr>
          <p:nvPr>
            <p:ph type="title"/>
          </p:nvPr>
        </p:nvSpPr>
        <p:spPr/>
        <p:txBody>
          <a:bodyPr>
            <a:normAutofit fontScale="90000"/>
          </a:bodyPr>
          <a:lstStyle/>
          <a:p>
            <a:r>
              <a:rPr lang="en-US">
                <a:solidFill>
                  <a:schemeClr val="accent1">
                    <a:lumMod val="50000"/>
                  </a:schemeClr>
                </a:solidFill>
                <a:latin typeface="Franklin Gothic Demi"/>
              </a:rPr>
              <a:t>On Public Land with a Safety Concern – BVL62</a:t>
            </a:r>
          </a:p>
        </p:txBody>
      </p:sp>
      <p:sp>
        <p:nvSpPr>
          <p:cNvPr id="7" name="TextBox 6">
            <a:extLst>
              <a:ext uri="{FF2B5EF4-FFF2-40B4-BE49-F238E27FC236}">
                <a16:creationId xmlns:a16="http://schemas.microsoft.com/office/drawing/2014/main" id="{CFB6BEE3-622B-F9B8-9781-1988169FB717}"/>
              </a:ext>
            </a:extLst>
          </p:cNvPr>
          <p:cNvSpPr txBox="1"/>
          <p:nvPr/>
        </p:nvSpPr>
        <p:spPr>
          <a:xfrm>
            <a:off x="723213" y="4450680"/>
            <a:ext cx="191277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Franklin Gothic Book"/>
              </a:rPr>
              <a:t>Facing Northeast looking towards head cut with view of outlet</a:t>
            </a:r>
          </a:p>
          <a:p>
            <a:pPr algn="ctr"/>
            <a:endParaRPr lang="en-US" sz="1200"/>
          </a:p>
        </p:txBody>
      </p:sp>
      <p:sp>
        <p:nvSpPr>
          <p:cNvPr id="8" name="TextBox 7">
            <a:extLst>
              <a:ext uri="{FF2B5EF4-FFF2-40B4-BE49-F238E27FC236}">
                <a16:creationId xmlns:a16="http://schemas.microsoft.com/office/drawing/2014/main" id="{C4EF44F8-1424-814E-194C-D8B25D6E5229}"/>
              </a:ext>
            </a:extLst>
          </p:cNvPr>
          <p:cNvSpPr txBox="1"/>
          <p:nvPr/>
        </p:nvSpPr>
        <p:spPr>
          <a:xfrm>
            <a:off x="2803672" y="4458167"/>
            <a:ext cx="187778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Franklin Gothic Book"/>
              </a:rPr>
              <a:t>Facing east looking at development</a:t>
            </a:r>
            <a:endParaRPr lang="en-US" sz="1200" err="1">
              <a:latin typeface="Franklin Gothic Book"/>
            </a:endParaRPr>
          </a:p>
          <a:p>
            <a:endParaRPr lang="en-US" sz="1200">
              <a:latin typeface="Franklin Gothic Book"/>
            </a:endParaRPr>
          </a:p>
        </p:txBody>
      </p:sp>
      <p:pic>
        <p:nvPicPr>
          <p:cNvPr id="5" name="Picture 5" descr="A pipe in the woods&#10;&#10;Description automatically generated">
            <a:extLst>
              <a:ext uri="{FF2B5EF4-FFF2-40B4-BE49-F238E27FC236}">
                <a16:creationId xmlns:a16="http://schemas.microsoft.com/office/drawing/2014/main" id="{445BA71B-0A37-7362-C845-61E936B0733C}"/>
              </a:ext>
            </a:extLst>
          </p:cNvPr>
          <p:cNvPicPr>
            <a:picLocks noChangeAspect="1"/>
          </p:cNvPicPr>
          <p:nvPr/>
        </p:nvPicPr>
        <p:blipFill>
          <a:blip r:embed="rId3"/>
          <a:stretch>
            <a:fillRect/>
          </a:stretch>
        </p:blipFill>
        <p:spPr>
          <a:xfrm>
            <a:off x="881360" y="1010369"/>
            <a:ext cx="1925073" cy="3446253"/>
          </a:xfrm>
          <a:prstGeom prst="rect">
            <a:avLst/>
          </a:prstGeom>
        </p:spPr>
      </p:pic>
      <p:pic>
        <p:nvPicPr>
          <p:cNvPr id="6" name="Picture 8" descr="A forest with trees and plants&#10;&#10;Description automatically generated">
            <a:extLst>
              <a:ext uri="{FF2B5EF4-FFF2-40B4-BE49-F238E27FC236}">
                <a16:creationId xmlns:a16="http://schemas.microsoft.com/office/drawing/2014/main" id="{0265C06D-EF85-8999-7DBD-0DBE34BF933C}"/>
              </a:ext>
            </a:extLst>
          </p:cNvPr>
          <p:cNvPicPr>
            <a:picLocks noChangeAspect="1"/>
          </p:cNvPicPr>
          <p:nvPr/>
        </p:nvPicPr>
        <p:blipFill>
          <a:blip r:embed="rId4"/>
          <a:stretch>
            <a:fillRect/>
          </a:stretch>
        </p:blipFill>
        <p:spPr>
          <a:xfrm>
            <a:off x="2983171" y="1010369"/>
            <a:ext cx="1948394" cy="3446253"/>
          </a:xfrm>
          <a:prstGeom prst="rect">
            <a:avLst/>
          </a:prstGeom>
        </p:spPr>
      </p:pic>
      <p:pic>
        <p:nvPicPr>
          <p:cNvPr id="3" name="Picture 3" descr="A table with text on it&#10;&#10;Description automatically generated">
            <a:extLst>
              <a:ext uri="{FF2B5EF4-FFF2-40B4-BE49-F238E27FC236}">
                <a16:creationId xmlns:a16="http://schemas.microsoft.com/office/drawing/2014/main" id="{9DFEC39C-66C5-5588-F06D-1026FDF1CB3A}"/>
              </a:ext>
            </a:extLst>
          </p:cNvPr>
          <p:cNvPicPr>
            <a:picLocks noChangeAspect="1"/>
          </p:cNvPicPr>
          <p:nvPr/>
        </p:nvPicPr>
        <p:blipFill>
          <a:blip r:embed="rId5"/>
          <a:stretch>
            <a:fillRect/>
          </a:stretch>
        </p:blipFill>
        <p:spPr>
          <a:xfrm>
            <a:off x="5210175" y="1399477"/>
            <a:ext cx="3624262" cy="2754121"/>
          </a:xfrm>
          <a:prstGeom prst="rect">
            <a:avLst/>
          </a:prstGeom>
        </p:spPr>
      </p:pic>
    </p:spTree>
    <p:extLst>
      <p:ext uri="{BB962C8B-B14F-4D97-AF65-F5344CB8AC3E}">
        <p14:creationId xmlns:p14="http://schemas.microsoft.com/office/powerpoint/2010/main" val="3940853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0"/>
        <p:cNvGrpSpPr/>
        <p:nvPr/>
      </p:nvGrpSpPr>
      <p:grpSpPr>
        <a:xfrm>
          <a:off x="0" y="0"/>
          <a:ext cx="0" cy="0"/>
          <a:chOff x="0" y="0"/>
          <a:chExt cx="0" cy="0"/>
        </a:xfrm>
      </p:grpSpPr>
      <p:cxnSp>
        <p:nvCxnSpPr>
          <p:cNvPr id="129" name="Straight Connector 128">
            <a:extLst>
              <a:ext uri="{FF2B5EF4-FFF2-40B4-BE49-F238E27FC236}">
                <a16:creationId xmlns:a16="http://schemas.microsoft.com/office/drawing/2014/main" id="{A9B214FD-7009-123D-5B05-A7785866DFF1}"/>
              </a:ext>
            </a:extLst>
          </p:cNvPr>
          <p:cNvCxnSpPr>
            <a:cxnSpLocks/>
          </p:cNvCxnSpPr>
          <p:nvPr/>
        </p:nvCxnSpPr>
        <p:spPr>
          <a:xfrm flipH="1">
            <a:off x="4759845" y="2408058"/>
            <a:ext cx="1098870" cy="355313"/>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AA57165-032E-A51B-6E63-1B35ECC4C04E}"/>
              </a:ext>
            </a:extLst>
          </p:cNvPr>
          <p:cNvCxnSpPr>
            <a:cxnSpLocks/>
          </p:cNvCxnSpPr>
          <p:nvPr/>
        </p:nvCxnSpPr>
        <p:spPr>
          <a:xfrm flipH="1" flipV="1">
            <a:off x="5434882" y="2359543"/>
            <a:ext cx="1066638" cy="406817"/>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1D45ABF0-7B44-595D-70D2-81C799A49E36}"/>
              </a:ext>
            </a:extLst>
          </p:cNvPr>
          <p:cNvCxnSpPr>
            <a:cxnSpLocks/>
          </p:cNvCxnSpPr>
          <p:nvPr/>
        </p:nvCxnSpPr>
        <p:spPr>
          <a:xfrm>
            <a:off x="1411957" y="2809338"/>
            <a:ext cx="0" cy="109728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91772E90-56EC-5DAC-7F0F-9A531226859C}"/>
              </a:ext>
            </a:extLst>
          </p:cNvPr>
          <p:cNvCxnSpPr>
            <a:cxnSpLocks/>
          </p:cNvCxnSpPr>
          <p:nvPr/>
        </p:nvCxnSpPr>
        <p:spPr>
          <a:xfrm>
            <a:off x="3175443" y="2879901"/>
            <a:ext cx="0" cy="109728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4100677B-CB23-023A-20E3-498AA0ABAD9C}"/>
              </a:ext>
            </a:extLst>
          </p:cNvPr>
          <p:cNvCxnSpPr/>
          <p:nvPr/>
        </p:nvCxnSpPr>
        <p:spPr>
          <a:xfrm>
            <a:off x="6377168" y="2895536"/>
            <a:ext cx="0" cy="109728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8100BC07-C9BB-B154-75BB-93435C00063D}"/>
              </a:ext>
            </a:extLst>
          </p:cNvPr>
          <p:cNvCxnSpPr/>
          <p:nvPr/>
        </p:nvCxnSpPr>
        <p:spPr>
          <a:xfrm>
            <a:off x="4836683" y="2859366"/>
            <a:ext cx="0" cy="109728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CF3E3C63-D9A4-4BB8-4300-0530F2F2F716}"/>
              </a:ext>
            </a:extLst>
          </p:cNvPr>
          <p:cNvCxnSpPr>
            <a:cxnSpLocks/>
          </p:cNvCxnSpPr>
          <p:nvPr/>
        </p:nvCxnSpPr>
        <p:spPr>
          <a:xfrm flipH="1">
            <a:off x="1485357" y="2386778"/>
            <a:ext cx="1098870" cy="355313"/>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61C12CB-3566-7ECC-5384-B6C27E705283}"/>
              </a:ext>
            </a:extLst>
          </p:cNvPr>
          <p:cNvCxnSpPr>
            <a:cxnSpLocks/>
          </p:cNvCxnSpPr>
          <p:nvPr/>
        </p:nvCxnSpPr>
        <p:spPr>
          <a:xfrm flipH="1" flipV="1">
            <a:off x="2120600" y="2353451"/>
            <a:ext cx="1066638" cy="406817"/>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3878A60-94D2-8D51-273D-D7FC6A2C6AF1}"/>
              </a:ext>
            </a:extLst>
          </p:cNvPr>
          <p:cNvCxnSpPr>
            <a:cxnSpLocks/>
          </p:cNvCxnSpPr>
          <p:nvPr/>
        </p:nvCxnSpPr>
        <p:spPr>
          <a:xfrm flipH="1">
            <a:off x="2366409" y="1767607"/>
            <a:ext cx="1518828" cy="433283"/>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E160EFEF-19DF-3D3A-F31A-4487D5D9931E}"/>
              </a:ext>
            </a:extLst>
          </p:cNvPr>
          <p:cNvCxnSpPr>
            <a:cxnSpLocks/>
          </p:cNvCxnSpPr>
          <p:nvPr/>
        </p:nvCxnSpPr>
        <p:spPr>
          <a:xfrm flipH="1" flipV="1">
            <a:off x="4344557" y="1680064"/>
            <a:ext cx="1234966" cy="58556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27B7D0F1-E09C-C48C-3635-9016F092C688}"/>
              </a:ext>
            </a:extLst>
          </p:cNvPr>
          <p:cNvCxnSpPr/>
          <p:nvPr/>
        </p:nvCxnSpPr>
        <p:spPr>
          <a:xfrm>
            <a:off x="7611999" y="1108826"/>
            <a:ext cx="0" cy="118872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E7F51817-07CA-2EEC-D634-5D9228F001BE}"/>
              </a:ext>
            </a:extLst>
          </p:cNvPr>
          <p:cNvCxnSpPr>
            <a:cxnSpLocks/>
          </p:cNvCxnSpPr>
          <p:nvPr/>
        </p:nvCxnSpPr>
        <p:spPr>
          <a:xfrm rot="5400000">
            <a:off x="5790126" y="-713435"/>
            <a:ext cx="0" cy="36576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B72C2819-B681-9308-A7AD-08ACC478CF11}"/>
              </a:ext>
            </a:extLst>
          </p:cNvPr>
          <p:cNvCxnSpPr/>
          <p:nvPr/>
        </p:nvCxnSpPr>
        <p:spPr>
          <a:xfrm>
            <a:off x="4075178" y="1215235"/>
            <a:ext cx="0" cy="51362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2" name="Rectangle 141">
            <a:extLst>
              <a:ext uri="{FF2B5EF4-FFF2-40B4-BE49-F238E27FC236}">
                <a16:creationId xmlns:a16="http://schemas.microsoft.com/office/drawing/2014/main" id="{02542998-3186-4A70-C696-738523FEA499}"/>
              </a:ext>
            </a:extLst>
          </p:cNvPr>
          <p:cNvSpPr/>
          <p:nvPr/>
        </p:nvSpPr>
        <p:spPr>
          <a:xfrm>
            <a:off x="3624682" y="927551"/>
            <a:ext cx="928254" cy="348697"/>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Google Shape;125;p22">
            <a:extLst>
              <a:ext uri="{FF2B5EF4-FFF2-40B4-BE49-F238E27FC236}">
                <a16:creationId xmlns:a16="http://schemas.microsoft.com/office/drawing/2014/main" id="{281E024E-677F-90F4-92F6-5DB4E90E8780}"/>
              </a:ext>
            </a:extLst>
          </p:cNvPr>
          <p:cNvSpPr txBox="1"/>
          <p:nvPr/>
        </p:nvSpPr>
        <p:spPr>
          <a:xfrm>
            <a:off x="3677673" y="884511"/>
            <a:ext cx="875263"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dirty="0">
                <a:latin typeface="Franklin Gothic Book"/>
                <a:ea typeface="Calibri"/>
                <a:cs typeface="Calibri"/>
                <a:sym typeface="Calibri"/>
              </a:rPr>
              <a:t>Access</a:t>
            </a:r>
            <a:endParaRPr lang="en-US" sz="1800" dirty="0">
              <a:latin typeface="Franklin Gothic Book"/>
              <a:ea typeface="Calibri"/>
              <a:cs typeface="Calibri"/>
            </a:endParaRPr>
          </a:p>
        </p:txBody>
      </p:sp>
      <p:sp>
        <p:nvSpPr>
          <p:cNvPr id="144" name="Rectangle 143">
            <a:extLst>
              <a:ext uri="{FF2B5EF4-FFF2-40B4-BE49-F238E27FC236}">
                <a16:creationId xmlns:a16="http://schemas.microsoft.com/office/drawing/2014/main" id="{946AE9FC-EE1A-4DEA-F72E-AED8BEF918AA}"/>
              </a:ext>
            </a:extLst>
          </p:cNvPr>
          <p:cNvSpPr/>
          <p:nvPr/>
        </p:nvSpPr>
        <p:spPr>
          <a:xfrm>
            <a:off x="3253825" y="1570529"/>
            <a:ext cx="1701003" cy="252662"/>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Google Shape;125;p22">
            <a:extLst>
              <a:ext uri="{FF2B5EF4-FFF2-40B4-BE49-F238E27FC236}">
                <a16:creationId xmlns:a16="http://schemas.microsoft.com/office/drawing/2014/main" id="{9AAA71DF-35BC-4B0B-7345-33ECE093B2DE}"/>
              </a:ext>
            </a:extLst>
          </p:cNvPr>
          <p:cNvSpPr txBox="1"/>
          <p:nvPr/>
        </p:nvSpPr>
        <p:spPr>
          <a:xfrm>
            <a:off x="3429815" y="1502538"/>
            <a:ext cx="1740387" cy="4154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latin typeface="Franklin Gothic Book"/>
                <a:ea typeface="Calibri"/>
                <a:cs typeface="Calibri"/>
                <a:sym typeface="Calibri"/>
              </a:rPr>
              <a:t>Feasible Access</a:t>
            </a:r>
            <a:endParaRPr lang="en-US" dirty="0">
              <a:latin typeface="Franklin Gothic Book"/>
              <a:ea typeface="Calibri"/>
              <a:cs typeface="Calibri"/>
            </a:endParaRPr>
          </a:p>
        </p:txBody>
      </p:sp>
      <p:sp>
        <p:nvSpPr>
          <p:cNvPr id="146" name="Rectangle 145">
            <a:extLst>
              <a:ext uri="{FF2B5EF4-FFF2-40B4-BE49-F238E27FC236}">
                <a16:creationId xmlns:a16="http://schemas.microsoft.com/office/drawing/2014/main" id="{6B03A7A6-4487-7185-FAFA-049B41818C10}"/>
              </a:ext>
            </a:extLst>
          </p:cNvPr>
          <p:cNvSpPr/>
          <p:nvPr/>
        </p:nvSpPr>
        <p:spPr>
          <a:xfrm>
            <a:off x="1607764" y="2111547"/>
            <a:ext cx="1639801" cy="364336"/>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Google Shape;125;p22">
            <a:extLst>
              <a:ext uri="{FF2B5EF4-FFF2-40B4-BE49-F238E27FC236}">
                <a16:creationId xmlns:a16="http://schemas.microsoft.com/office/drawing/2014/main" id="{22D05B55-69F3-9DBF-227A-DE2695372428}"/>
              </a:ext>
            </a:extLst>
          </p:cNvPr>
          <p:cNvSpPr txBox="1"/>
          <p:nvPr/>
        </p:nvSpPr>
        <p:spPr>
          <a:xfrm>
            <a:off x="1766477" y="2097256"/>
            <a:ext cx="138078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latin typeface="Franklin Gothic Book"/>
                <a:ea typeface="Calibri"/>
                <a:cs typeface="Calibri"/>
                <a:sym typeface="Calibri"/>
              </a:rPr>
              <a:t>Safety Concern</a:t>
            </a:r>
            <a:endParaRPr lang="en-US" dirty="0">
              <a:latin typeface="Franklin Gothic Book"/>
              <a:ea typeface="Calibri"/>
              <a:cs typeface="Calibri"/>
            </a:endParaRPr>
          </a:p>
        </p:txBody>
      </p:sp>
      <p:grpSp>
        <p:nvGrpSpPr>
          <p:cNvPr id="148" name="Group 147">
            <a:extLst>
              <a:ext uri="{FF2B5EF4-FFF2-40B4-BE49-F238E27FC236}">
                <a16:creationId xmlns:a16="http://schemas.microsoft.com/office/drawing/2014/main" id="{5D6E93CE-1CD4-1E33-B6FE-C993B556DF72}"/>
              </a:ext>
            </a:extLst>
          </p:cNvPr>
          <p:cNvGrpSpPr/>
          <p:nvPr/>
        </p:nvGrpSpPr>
        <p:grpSpPr>
          <a:xfrm>
            <a:off x="743032" y="2660083"/>
            <a:ext cx="1337851" cy="415468"/>
            <a:chOff x="743032" y="2417194"/>
            <a:chExt cx="1337851" cy="415468"/>
          </a:xfrm>
        </p:grpSpPr>
        <p:sp>
          <p:nvSpPr>
            <p:cNvPr id="149" name="Rectangle 148">
              <a:extLst>
                <a:ext uri="{FF2B5EF4-FFF2-40B4-BE49-F238E27FC236}">
                  <a16:creationId xmlns:a16="http://schemas.microsoft.com/office/drawing/2014/main" id="{D418433B-D16B-776E-1D74-EAE47D33BA03}"/>
                </a:ext>
              </a:extLst>
            </p:cNvPr>
            <p:cNvSpPr/>
            <p:nvPr/>
          </p:nvSpPr>
          <p:spPr>
            <a:xfrm>
              <a:off x="743032" y="2488007"/>
              <a:ext cx="1337851" cy="250738"/>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Google Shape;125;p22">
              <a:extLst>
                <a:ext uri="{FF2B5EF4-FFF2-40B4-BE49-F238E27FC236}">
                  <a16:creationId xmlns:a16="http://schemas.microsoft.com/office/drawing/2014/main" id="{AED05933-4162-E971-C6A8-9F85D4EAC773}"/>
                </a:ext>
              </a:extLst>
            </p:cNvPr>
            <p:cNvSpPr txBox="1"/>
            <p:nvPr/>
          </p:nvSpPr>
          <p:spPr>
            <a:xfrm>
              <a:off x="814670" y="2417194"/>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Public</a:t>
              </a:r>
              <a:endParaRPr lang="en-US" dirty="0">
                <a:latin typeface="Franklin Gothic Book"/>
                <a:ea typeface="Calibri"/>
                <a:cs typeface="Calibri"/>
              </a:endParaRPr>
            </a:p>
          </p:txBody>
        </p:sp>
      </p:grpSp>
      <p:sp>
        <p:nvSpPr>
          <p:cNvPr id="151" name="Rectangle 150">
            <a:extLst>
              <a:ext uri="{FF2B5EF4-FFF2-40B4-BE49-F238E27FC236}">
                <a16:creationId xmlns:a16="http://schemas.microsoft.com/office/drawing/2014/main" id="{CD45B882-9B84-D112-8659-1CEF81602B14}"/>
              </a:ext>
            </a:extLst>
          </p:cNvPr>
          <p:cNvSpPr/>
          <p:nvPr/>
        </p:nvSpPr>
        <p:spPr>
          <a:xfrm>
            <a:off x="955553" y="3269624"/>
            <a:ext cx="912809" cy="1683360"/>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Google Shape;125;p22">
            <a:extLst>
              <a:ext uri="{FF2B5EF4-FFF2-40B4-BE49-F238E27FC236}">
                <a16:creationId xmlns:a16="http://schemas.microsoft.com/office/drawing/2014/main" id="{34A0B92F-2DD3-B817-A37C-030AB7D6792C}"/>
              </a:ext>
            </a:extLst>
          </p:cNvPr>
          <p:cNvSpPr txBox="1"/>
          <p:nvPr/>
        </p:nvSpPr>
        <p:spPr>
          <a:xfrm>
            <a:off x="960384" y="3351444"/>
            <a:ext cx="860700" cy="104641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Public Safety Concern Gullies</a:t>
            </a:r>
            <a:endParaRPr lang="en-US" dirty="0">
              <a:latin typeface="Franklin Gothic Book"/>
              <a:ea typeface="Calibri"/>
              <a:cs typeface="Calibri"/>
            </a:endParaRPr>
          </a:p>
        </p:txBody>
      </p:sp>
      <p:sp>
        <p:nvSpPr>
          <p:cNvPr id="153" name="Rectangle 152">
            <a:extLst>
              <a:ext uri="{FF2B5EF4-FFF2-40B4-BE49-F238E27FC236}">
                <a16:creationId xmlns:a16="http://schemas.microsoft.com/office/drawing/2014/main" id="{E7C9F745-5F05-7D1A-87B2-06549BDAAF7D}"/>
              </a:ext>
            </a:extLst>
          </p:cNvPr>
          <p:cNvSpPr/>
          <p:nvPr/>
        </p:nvSpPr>
        <p:spPr>
          <a:xfrm>
            <a:off x="2686757" y="3269624"/>
            <a:ext cx="912809" cy="1683360"/>
          </a:xfrm>
          <a:prstGeom prst="rect">
            <a:avLst/>
          </a:prstGeom>
          <a:solidFill>
            <a:srgbClr val="8BB58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Google Shape;125;p22">
            <a:extLst>
              <a:ext uri="{FF2B5EF4-FFF2-40B4-BE49-F238E27FC236}">
                <a16:creationId xmlns:a16="http://schemas.microsoft.com/office/drawing/2014/main" id="{E797B053-DF30-5AAB-9254-1E0D9C81477D}"/>
              </a:ext>
            </a:extLst>
          </p:cNvPr>
          <p:cNvSpPr txBox="1"/>
          <p:nvPr/>
        </p:nvSpPr>
        <p:spPr>
          <a:xfrm>
            <a:off x="2712811" y="3269624"/>
            <a:ext cx="860700" cy="104641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Private Safety Concern Gullies</a:t>
            </a:r>
            <a:endParaRPr lang="en-US" dirty="0">
              <a:latin typeface="Franklin Gothic Book"/>
              <a:ea typeface="Calibri"/>
              <a:cs typeface="Calibri"/>
            </a:endParaRPr>
          </a:p>
        </p:txBody>
      </p:sp>
      <p:grpSp>
        <p:nvGrpSpPr>
          <p:cNvPr id="155" name="Group 154">
            <a:extLst>
              <a:ext uri="{FF2B5EF4-FFF2-40B4-BE49-F238E27FC236}">
                <a16:creationId xmlns:a16="http://schemas.microsoft.com/office/drawing/2014/main" id="{B3288FAF-FF2B-3A19-A1EC-D181A021D69E}"/>
              </a:ext>
            </a:extLst>
          </p:cNvPr>
          <p:cNvGrpSpPr/>
          <p:nvPr/>
        </p:nvGrpSpPr>
        <p:grpSpPr>
          <a:xfrm>
            <a:off x="2545874" y="2665485"/>
            <a:ext cx="1239074" cy="415468"/>
            <a:chOff x="2545874" y="2665485"/>
            <a:chExt cx="1239074" cy="415468"/>
          </a:xfrm>
        </p:grpSpPr>
        <p:sp>
          <p:nvSpPr>
            <p:cNvPr id="156" name="Rectangle 155">
              <a:extLst>
                <a:ext uri="{FF2B5EF4-FFF2-40B4-BE49-F238E27FC236}">
                  <a16:creationId xmlns:a16="http://schemas.microsoft.com/office/drawing/2014/main" id="{9E025DC8-1154-3B64-DCC8-525A7AB0FDF5}"/>
                </a:ext>
              </a:extLst>
            </p:cNvPr>
            <p:cNvSpPr/>
            <p:nvPr/>
          </p:nvSpPr>
          <p:spPr>
            <a:xfrm>
              <a:off x="2555210" y="2729263"/>
              <a:ext cx="1229738" cy="250738"/>
            </a:xfrm>
            <a:prstGeom prst="rect">
              <a:avLst/>
            </a:prstGeom>
            <a:solidFill>
              <a:srgbClr val="8BB58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Google Shape;125;p22">
              <a:extLst>
                <a:ext uri="{FF2B5EF4-FFF2-40B4-BE49-F238E27FC236}">
                  <a16:creationId xmlns:a16="http://schemas.microsoft.com/office/drawing/2014/main" id="{232C2140-8EC5-DF56-EC41-8B6D2E9FD755}"/>
                </a:ext>
              </a:extLst>
            </p:cNvPr>
            <p:cNvSpPr txBox="1"/>
            <p:nvPr/>
          </p:nvSpPr>
          <p:spPr>
            <a:xfrm>
              <a:off x="2545874" y="2665485"/>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Private</a:t>
              </a:r>
              <a:endParaRPr lang="en-US" dirty="0">
                <a:latin typeface="Franklin Gothic Book"/>
                <a:ea typeface="Calibri"/>
                <a:cs typeface="Calibri"/>
              </a:endParaRPr>
            </a:p>
          </p:txBody>
        </p:sp>
      </p:grpSp>
      <p:grpSp>
        <p:nvGrpSpPr>
          <p:cNvPr id="158" name="Group 157">
            <a:extLst>
              <a:ext uri="{FF2B5EF4-FFF2-40B4-BE49-F238E27FC236}">
                <a16:creationId xmlns:a16="http://schemas.microsoft.com/office/drawing/2014/main" id="{D58A1184-8B0A-6C25-920D-A267B7EDD3C2}"/>
              </a:ext>
            </a:extLst>
          </p:cNvPr>
          <p:cNvGrpSpPr/>
          <p:nvPr/>
        </p:nvGrpSpPr>
        <p:grpSpPr>
          <a:xfrm>
            <a:off x="4232833" y="2674646"/>
            <a:ext cx="1229738" cy="415468"/>
            <a:chOff x="4075667" y="2431757"/>
            <a:chExt cx="1229738" cy="415468"/>
          </a:xfrm>
        </p:grpSpPr>
        <p:sp>
          <p:nvSpPr>
            <p:cNvPr id="159" name="Rectangle 158">
              <a:extLst>
                <a:ext uri="{FF2B5EF4-FFF2-40B4-BE49-F238E27FC236}">
                  <a16:creationId xmlns:a16="http://schemas.microsoft.com/office/drawing/2014/main" id="{3A988087-A5CC-7516-180A-14C8F71BD4DC}"/>
                </a:ext>
              </a:extLst>
            </p:cNvPr>
            <p:cNvSpPr/>
            <p:nvPr/>
          </p:nvSpPr>
          <p:spPr>
            <a:xfrm>
              <a:off x="4075667" y="2502570"/>
              <a:ext cx="1229738" cy="250738"/>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Google Shape;125;p22">
              <a:extLst>
                <a:ext uri="{FF2B5EF4-FFF2-40B4-BE49-F238E27FC236}">
                  <a16:creationId xmlns:a16="http://schemas.microsoft.com/office/drawing/2014/main" id="{45C864CD-DF0E-C4A5-8DC8-D927886B6784}"/>
                </a:ext>
              </a:extLst>
            </p:cNvPr>
            <p:cNvSpPr txBox="1"/>
            <p:nvPr/>
          </p:nvSpPr>
          <p:spPr>
            <a:xfrm>
              <a:off x="4093249" y="2431757"/>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Public</a:t>
              </a:r>
              <a:endParaRPr lang="en-US" dirty="0">
                <a:latin typeface="Franklin Gothic Book"/>
                <a:ea typeface="Calibri"/>
                <a:cs typeface="Calibri"/>
              </a:endParaRPr>
            </a:p>
          </p:txBody>
        </p:sp>
      </p:grpSp>
      <p:sp>
        <p:nvSpPr>
          <p:cNvPr id="162" name="Rectangle 161">
            <a:extLst>
              <a:ext uri="{FF2B5EF4-FFF2-40B4-BE49-F238E27FC236}">
                <a16:creationId xmlns:a16="http://schemas.microsoft.com/office/drawing/2014/main" id="{14EAC414-1755-C590-331E-DFBD590A925B}"/>
              </a:ext>
            </a:extLst>
          </p:cNvPr>
          <p:cNvSpPr/>
          <p:nvPr/>
        </p:nvSpPr>
        <p:spPr>
          <a:xfrm>
            <a:off x="4391298" y="3269624"/>
            <a:ext cx="912809" cy="1683360"/>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Google Shape;125;p22">
            <a:extLst>
              <a:ext uri="{FF2B5EF4-FFF2-40B4-BE49-F238E27FC236}">
                <a16:creationId xmlns:a16="http://schemas.microsoft.com/office/drawing/2014/main" id="{75CF2564-9272-89EF-B1DD-57D72C718117}"/>
              </a:ext>
            </a:extLst>
          </p:cNvPr>
          <p:cNvSpPr txBox="1"/>
          <p:nvPr/>
        </p:nvSpPr>
        <p:spPr>
          <a:xfrm>
            <a:off x="4417352" y="3286778"/>
            <a:ext cx="860700" cy="126185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Public</a:t>
            </a:r>
          </a:p>
          <a:p>
            <a:pPr marL="0" lvl="0" indent="0" algn="ctr" rtl="0">
              <a:spcBef>
                <a:spcPts val="0"/>
              </a:spcBef>
              <a:spcAft>
                <a:spcPts val="0"/>
              </a:spcAft>
              <a:buNone/>
            </a:pPr>
            <a:r>
              <a:rPr lang="en-US" b="1" dirty="0">
                <a:latin typeface="Franklin Gothic Book"/>
                <a:ea typeface="Calibri"/>
                <a:cs typeface="Calibri"/>
                <a:sym typeface="Calibri"/>
              </a:rPr>
              <a:t>No Safety Concern Gullies</a:t>
            </a:r>
            <a:endParaRPr lang="en-US" dirty="0">
              <a:latin typeface="Franklin Gothic Book"/>
              <a:ea typeface="Calibri"/>
              <a:cs typeface="Calibri"/>
            </a:endParaRPr>
          </a:p>
        </p:txBody>
      </p:sp>
      <p:grpSp>
        <p:nvGrpSpPr>
          <p:cNvPr id="164" name="Group 163">
            <a:extLst>
              <a:ext uri="{FF2B5EF4-FFF2-40B4-BE49-F238E27FC236}">
                <a16:creationId xmlns:a16="http://schemas.microsoft.com/office/drawing/2014/main" id="{3D110E12-35CF-0F4B-AEBA-8AE26C147C5B}"/>
              </a:ext>
            </a:extLst>
          </p:cNvPr>
          <p:cNvGrpSpPr/>
          <p:nvPr/>
        </p:nvGrpSpPr>
        <p:grpSpPr>
          <a:xfrm>
            <a:off x="5766786" y="2663631"/>
            <a:ext cx="1229738" cy="415468"/>
            <a:chOff x="5609620" y="2420742"/>
            <a:chExt cx="1229738" cy="415468"/>
          </a:xfrm>
        </p:grpSpPr>
        <p:sp>
          <p:nvSpPr>
            <p:cNvPr id="165" name="Rectangle 164">
              <a:extLst>
                <a:ext uri="{FF2B5EF4-FFF2-40B4-BE49-F238E27FC236}">
                  <a16:creationId xmlns:a16="http://schemas.microsoft.com/office/drawing/2014/main" id="{9BA35DE4-8AD6-3023-C0BF-117C1313DBBC}"/>
                </a:ext>
              </a:extLst>
            </p:cNvPr>
            <p:cNvSpPr/>
            <p:nvPr/>
          </p:nvSpPr>
          <p:spPr>
            <a:xfrm>
              <a:off x="5609620" y="2491555"/>
              <a:ext cx="1229738" cy="250738"/>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Google Shape;125;p22">
              <a:extLst>
                <a:ext uri="{FF2B5EF4-FFF2-40B4-BE49-F238E27FC236}">
                  <a16:creationId xmlns:a16="http://schemas.microsoft.com/office/drawing/2014/main" id="{ED92EB38-30CE-2297-14F2-ECFF44DD4756}"/>
                </a:ext>
              </a:extLst>
            </p:cNvPr>
            <p:cNvSpPr txBox="1"/>
            <p:nvPr/>
          </p:nvSpPr>
          <p:spPr>
            <a:xfrm>
              <a:off x="5627202" y="2420742"/>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Private</a:t>
              </a:r>
              <a:endParaRPr lang="en-US" dirty="0">
                <a:latin typeface="Franklin Gothic Book"/>
                <a:ea typeface="Calibri"/>
                <a:cs typeface="Calibri"/>
              </a:endParaRPr>
            </a:p>
          </p:txBody>
        </p:sp>
      </p:grpSp>
      <p:sp>
        <p:nvSpPr>
          <p:cNvPr id="167" name="Rectangle 166">
            <a:extLst>
              <a:ext uri="{FF2B5EF4-FFF2-40B4-BE49-F238E27FC236}">
                <a16:creationId xmlns:a16="http://schemas.microsoft.com/office/drawing/2014/main" id="{16861DC5-FFF4-2FED-BA5E-9DEF2E7AB1A4}"/>
              </a:ext>
            </a:extLst>
          </p:cNvPr>
          <p:cNvSpPr/>
          <p:nvPr/>
        </p:nvSpPr>
        <p:spPr>
          <a:xfrm>
            <a:off x="5925251" y="3269624"/>
            <a:ext cx="912809" cy="1683360"/>
          </a:xfrm>
          <a:prstGeom prst="rect">
            <a:avLst/>
          </a:prstGeom>
          <a:solidFill>
            <a:schemeClr val="accent2">
              <a:lumMod val="25000"/>
              <a:lumOff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Google Shape;125;p22">
            <a:extLst>
              <a:ext uri="{FF2B5EF4-FFF2-40B4-BE49-F238E27FC236}">
                <a16:creationId xmlns:a16="http://schemas.microsoft.com/office/drawing/2014/main" id="{982EDA0D-1E7F-2969-4403-B49EB1D4AC34}"/>
              </a:ext>
            </a:extLst>
          </p:cNvPr>
          <p:cNvSpPr txBox="1"/>
          <p:nvPr/>
        </p:nvSpPr>
        <p:spPr>
          <a:xfrm>
            <a:off x="5951305" y="3286778"/>
            <a:ext cx="860700" cy="126185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Private </a:t>
            </a:r>
          </a:p>
          <a:p>
            <a:pPr marL="0" lvl="0" indent="0" algn="ctr" rtl="0">
              <a:spcBef>
                <a:spcPts val="0"/>
              </a:spcBef>
              <a:spcAft>
                <a:spcPts val="0"/>
              </a:spcAft>
              <a:buNone/>
            </a:pPr>
            <a:r>
              <a:rPr lang="en-US" b="1" dirty="0">
                <a:latin typeface="Franklin Gothic Book"/>
                <a:ea typeface="Calibri"/>
                <a:cs typeface="Calibri"/>
                <a:sym typeface="Calibri"/>
              </a:rPr>
              <a:t>No Safety Concern Gullies</a:t>
            </a:r>
            <a:endParaRPr lang="en-US" dirty="0">
              <a:latin typeface="Franklin Gothic Book"/>
              <a:ea typeface="Calibri"/>
              <a:cs typeface="Calibri"/>
            </a:endParaRPr>
          </a:p>
        </p:txBody>
      </p:sp>
      <p:sp>
        <p:nvSpPr>
          <p:cNvPr id="169" name="Rectangle 168">
            <a:extLst>
              <a:ext uri="{FF2B5EF4-FFF2-40B4-BE49-F238E27FC236}">
                <a16:creationId xmlns:a16="http://schemas.microsoft.com/office/drawing/2014/main" id="{54A987F7-D500-D8FF-379E-1446F422A55A}"/>
              </a:ext>
            </a:extLst>
          </p:cNvPr>
          <p:cNvSpPr/>
          <p:nvPr/>
        </p:nvSpPr>
        <p:spPr>
          <a:xfrm>
            <a:off x="7035993" y="1587469"/>
            <a:ext cx="1229738" cy="250738"/>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Google Shape;125;p22">
            <a:extLst>
              <a:ext uri="{FF2B5EF4-FFF2-40B4-BE49-F238E27FC236}">
                <a16:creationId xmlns:a16="http://schemas.microsoft.com/office/drawing/2014/main" id="{F5341AB6-F886-7842-92A8-CCC740DDF4BD}"/>
              </a:ext>
            </a:extLst>
          </p:cNvPr>
          <p:cNvSpPr txBox="1"/>
          <p:nvPr/>
        </p:nvSpPr>
        <p:spPr>
          <a:xfrm>
            <a:off x="7053575" y="1516656"/>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Inaccessible</a:t>
            </a:r>
            <a:endParaRPr lang="en-US" dirty="0">
              <a:latin typeface="Franklin Gothic Book"/>
              <a:ea typeface="Calibri"/>
              <a:cs typeface="Calibri"/>
            </a:endParaRPr>
          </a:p>
        </p:txBody>
      </p:sp>
      <p:sp>
        <p:nvSpPr>
          <p:cNvPr id="171" name="Rectangle 170">
            <a:extLst>
              <a:ext uri="{FF2B5EF4-FFF2-40B4-BE49-F238E27FC236}">
                <a16:creationId xmlns:a16="http://schemas.microsoft.com/office/drawing/2014/main" id="{E4B061DB-48A1-7770-F951-3C701BE4E01D}"/>
              </a:ext>
            </a:extLst>
          </p:cNvPr>
          <p:cNvSpPr/>
          <p:nvPr/>
        </p:nvSpPr>
        <p:spPr>
          <a:xfrm>
            <a:off x="7035993" y="2285792"/>
            <a:ext cx="1229738" cy="250738"/>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Google Shape;125;p22">
            <a:extLst>
              <a:ext uri="{FF2B5EF4-FFF2-40B4-BE49-F238E27FC236}">
                <a16:creationId xmlns:a16="http://schemas.microsoft.com/office/drawing/2014/main" id="{4CA71FB8-EC21-230E-7FEA-0E6DE38D088D}"/>
              </a:ext>
            </a:extLst>
          </p:cNvPr>
          <p:cNvSpPr txBox="1"/>
          <p:nvPr/>
        </p:nvSpPr>
        <p:spPr>
          <a:xfrm>
            <a:off x="7053575" y="2214979"/>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Excluded</a:t>
            </a:r>
            <a:endParaRPr lang="en-US" dirty="0">
              <a:latin typeface="Franklin Gothic Book"/>
              <a:ea typeface="Calibri"/>
              <a:cs typeface="Calibri"/>
            </a:endParaRPr>
          </a:p>
        </p:txBody>
      </p:sp>
      <p:grpSp>
        <p:nvGrpSpPr>
          <p:cNvPr id="173" name="Group 172">
            <a:extLst>
              <a:ext uri="{FF2B5EF4-FFF2-40B4-BE49-F238E27FC236}">
                <a16:creationId xmlns:a16="http://schemas.microsoft.com/office/drawing/2014/main" id="{77FCA6D5-5CC4-5F39-86C1-CECCDF7B02CC}"/>
              </a:ext>
            </a:extLst>
          </p:cNvPr>
          <p:cNvGrpSpPr/>
          <p:nvPr/>
        </p:nvGrpSpPr>
        <p:grpSpPr>
          <a:xfrm>
            <a:off x="7201777" y="3305294"/>
            <a:ext cx="1795236" cy="1714992"/>
            <a:chOff x="7251781" y="3436544"/>
            <a:chExt cx="1795236" cy="1714992"/>
          </a:xfrm>
        </p:grpSpPr>
        <p:sp>
          <p:nvSpPr>
            <p:cNvPr id="174" name="Rectangle 173">
              <a:extLst>
                <a:ext uri="{FF2B5EF4-FFF2-40B4-BE49-F238E27FC236}">
                  <a16:creationId xmlns:a16="http://schemas.microsoft.com/office/drawing/2014/main" id="{37C99BF3-C009-6B6E-2F00-95DFE14DD819}"/>
                </a:ext>
              </a:extLst>
            </p:cNvPr>
            <p:cNvSpPr/>
            <p:nvPr/>
          </p:nvSpPr>
          <p:spPr>
            <a:xfrm>
              <a:off x="7544606" y="3446641"/>
              <a:ext cx="1502411" cy="1683360"/>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22B9DD4D-1748-9F51-7E14-5E80BF37028E}"/>
                </a:ext>
              </a:extLst>
            </p:cNvPr>
            <p:cNvSpPr/>
            <p:nvPr/>
          </p:nvSpPr>
          <p:spPr>
            <a:xfrm>
              <a:off x="7629337" y="3784282"/>
              <a:ext cx="1337851" cy="250738"/>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Google Shape;125;p22">
              <a:extLst>
                <a:ext uri="{FF2B5EF4-FFF2-40B4-BE49-F238E27FC236}">
                  <a16:creationId xmlns:a16="http://schemas.microsoft.com/office/drawing/2014/main" id="{90CE7172-85AD-0945-3169-81E245DFFD1E}"/>
                </a:ext>
              </a:extLst>
            </p:cNvPr>
            <p:cNvSpPr txBox="1"/>
            <p:nvPr/>
          </p:nvSpPr>
          <p:spPr>
            <a:xfrm>
              <a:off x="7589668" y="3697480"/>
              <a:ext cx="983223"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latin typeface="Franklin Gothic Book"/>
                  <a:ea typeface="Calibri"/>
                  <a:cs typeface="Calibri"/>
                  <a:sym typeface="Calibri"/>
                </a:rPr>
                <a:t>High</a:t>
              </a:r>
              <a:endParaRPr lang="en-US" dirty="0">
                <a:latin typeface="Franklin Gothic Book"/>
                <a:ea typeface="Calibri"/>
                <a:cs typeface="Calibri"/>
              </a:endParaRPr>
            </a:p>
          </p:txBody>
        </p:sp>
        <p:sp>
          <p:nvSpPr>
            <p:cNvPr id="177" name="Rectangle 176">
              <a:extLst>
                <a:ext uri="{FF2B5EF4-FFF2-40B4-BE49-F238E27FC236}">
                  <a16:creationId xmlns:a16="http://schemas.microsoft.com/office/drawing/2014/main" id="{63A8929A-6C65-0942-D9F5-8A305743B0AE}"/>
                </a:ext>
              </a:extLst>
            </p:cNvPr>
            <p:cNvSpPr/>
            <p:nvPr/>
          </p:nvSpPr>
          <p:spPr>
            <a:xfrm>
              <a:off x="7629336" y="4112912"/>
              <a:ext cx="1337851" cy="250738"/>
            </a:xfrm>
            <a:prstGeom prst="rect">
              <a:avLst/>
            </a:prstGeom>
            <a:solidFill>
              <a:srgbClr val="8BB58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Google Shape;125;p22">
              <a:extLst>
                <a:ext uri="{FF2B5EF4-FFF2-40B4-BE49-F238E27FC236}">
                  <a16:creationId xmlns:a16="http://schemas.microsoft.com/office/drawing/2014/main" id="{C47B67CB-7EFB-B055-DADB-BFDFBD8B8630}"/>
                </a:ext>
              </a:extLst>
            </p:cNvPr>
            <p:cNvSpPr txBox="1"/>
            <p:nvPr/>
          </p:nvSpPr>
          <p:spPr>
            <a:xfrm>
              <a:off x="7580848" y="4042099"/>
              <a:ext cx="1194575" cy="415468"/>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b="1" dirty="0">
                  <a:latin typeface="Franklin Gothic Book"/>
                  <a:ea typeface="Calibri"/>
                  <a:cs typeface="Calibri"/>
                  <a:sym typeface="Calibri"/>
                </a:rPr>
                <a:t>Moderate</a:t>
              </a:r>
              <a:endParaRPr lang="en-US" dirty="0">
                <a:latin typeface="Franklin Gothic Book"/>
                <a:ea typeface="Calibri"/>
                <a:cs typeface="Calibri"/>
              </a:endParaRPr>
            </a:p>
          </p:txBody>
        </p:sp>
        <p:sp>
          <p:nvSpPr>
            <p:cNvPr id="179" name="Rectangle 178">
              <a:extLst>
                <a:ext uri="{FF2B5EF4-FFF2-40B4-BE49-F238E27FC236}">
                  <a16:creationId xmlns:a16="http://schemas.microsoft.com/office/drawing/2014/main" id="{D2D7E5FD-A89A-3E58-017E-624C5F179D0F}"/>
                </a:ext>
              </a:extLst>
            </p:cNvPr>
            <p:cNvSpPr/>
            <p:nvPr/>
          </p:nvSpPr>
          <p:spPr>
            <a:xfrm>
              <a:off x="7629337" y="4467843"/>
              <a:ext cx="1337850" cy="250738"/>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Google Shape;125;p22">
              <a:extLst>
                <a:ext uri="{FF2B5EF4-FFF2-40B4-BE49-F238E27FC236}">
                  <a16:creationId xmlns:a16="http://schemas.microsoft.com/office/drawing/2014/main" id="{362F749F-F346-119B-7BBC-56CB3DB55691}"/>
                </a:ext>
              </a:extLst>
            </p:cNvPr>
            <p:cNvSpPr txBox="1"/>
            <p:nvPr/>
          </p:nvSpPr>
          <p:spPr>
            <a:xfrm>
              <a:off x="7595691" y="4397030"/>
              <a:ext cx="1194575" cy="415468"/>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b="1" dirty="0">
                  <a:latin typeface="Franklin Gothic Book"/>
                  <a:ea typeface="Calibri"/>
                  <a:cs typeface="Calibri"/>
                  <a:sym typeface="Calibri"/>
                </a:rPr>
                <a:t>Moderate</a:t>
              </a:r>
              <a:endParaRPr lang="en-US" dirty="0">
                <a:latin typeface="Franklin Gothic Book"/>
                <a:ea typeface="Calibri"/>
                <a:cs typeface="Calibri"/>
              </a:endParaRPr>
            </a:p>
          </p:txBody>
        </p:sp>
        <p:sp>
          <p:nvSpPr>
            <p:cNvPr id="181" name="Rectangle 180">
              <a:extLst>
                <a:ext uri="{FF2B5EF4-FFF2-40B4-BE49-F238E27FC236}">
                  <a16:creationId xmlns:a16="http://schemas.microsoft.com/office/drawing/2014/main" id="{B8A83ADC-8BD9-8490-22C5-6E06B644938B}"/>
                </a:ext>
              </a:extLst>
            </p:cNvPr>
            <p:cNvSpPr/>
            <p:nvPr/>
          </p:nvSpPr>
          <p:spPr>
            <a:xfrm>
              <a:off x="7629337" y="4807821"/>
              <a:ext cx="1337850" cy="250738"/>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Google Shape;125;p22">
              <a:extLst>
                <a:ext uri="{FF2B5EF4-FFF2-40B4-BE49-F238E27FC236}">
                  <a16:creationId xmlns:a16="http://schemas.microsoft.com/office/drawing/2014/main" id="{5549EFF2-C77C-62CA-1236-0A9DBC8E812C}"/>
                </a:ext>
              </a:extLst>
            </p:cNvPr>
            <p:cNvSpPr txBox="1"/>
            <p:nvPr/>
          </p:nvSpPr>
          <p:spPr>
            <a:xfrm>
              <a:off x="7251781" y="4736068"/>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Low</a:t>
              </a:r>
              <a:endParaRPr lang="en-US" dirty="0">
                <a:latin typeface="Franklin Gothic Book"/>
                <a:ea typeface="Calibri"/>
                <a:cs typeface="Calibri"/>
              </a:endParaRPr>
            </a:p>
          </p:txBody>
        </p:sp>
        <p:sp>
          <p:nvSpPr>
            <p:cNvPr id="183" name="Google Shape;125;p22">
              <a:extLst>
                <a:ext uri="{FF2B5EF4-FFF2-40B4-BE49-F238E27FC236}">
                  <a16:creationId xmlns:a16="http://schemas.microsoft.com/office/drawing/2014/main" id="{674D4D86-C32E-918C-CA0D-E8C3F455EE25}"/>
                </a:ext>
              </a:extLst>
            </p:cNvPr>
            <p:cNvSpPr txBox="1"/>
            <p:nvPr/>
          </p:nvSpPr>
          <p:spPr>
            <a:xfrm>
              <a:off x="7378316" y="3436544"/>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Priority:</a:t>
              </a:r>
              <a:endParaRPr lang="en-US" dirty="0">
                <a:latin typeface="Franklin Gothic Book"/>
                <a:ea typeface="Calibri"/>
                <a:cs typeface="Calibri"/>
              </a:endParaRPr>
            </a:p>
          </p:txBody>
        </p:sp>
      </p:grpSp>
      <p:sp>
        <p:nvSpPr>
          <p:cNvPr id="184" name="Rectangle 183">
            <a:extLst>
              <a:ext uri="{FF2B5EF4-FFF2-40B4-BE49-F238E27FC236}">
                <a16:creationId xmlns:a16="http://schemas.microsoft.com/office/drawing/2014/main" id="{152C6E7B-717D-5438-57C3-D8225421CBB1}"/>
              </a:ext>
            </a:extLst>
          </p:cNvPr>
          <p:cNvSpPr/>
          <p:nvPr/>
        </p:nvSpPr>
        <p:spPr>
          <a:xfrm>
            <a:off x="4840992" y="2157231"/>
            <a:ext cx="1639801" cy="364336"/>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Google Shape;125;p22">
            <a:extLst>
              <a:ext uri="{FF2B5EF4-FFF2-40B4-BE49-F238E27FC236}">
                <a16:creationId xmlns:a16="http://schemas.microsoft.com/office/drawing/2014/main" id="{CF07DDCA-4B3C-2C0D-4B0E-B3D6DA951DE4}"/>
              </a:ext>
            </a:extLst>
          </p:cNvPr>
          <p:cNvSpPr txBox="1"/>
          <p:nvPr/>
        </p:nvSpPr>
        <p:spPr>
          <a:xfrm>
            <a:off x="4892025" y="2139359"/>
            <a:ext cx="1602767"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latin typeface="Franklin Gothic Book"/>
                <a:ea typeface="Calibri"/>
                <a:cs typeface="Calibri"/>
                <a:sym typeface="Calibri"/>
              </a:rPr>
              <a:t>No Safety Concern</a:t>
            </a:r>
            <a:endParaRPr lang="en-US" dirty="0">
              <a:latin typeface="Franklin Gothic Book"/>
              <a:ea typeface="Calibri"/>
              <a:cs typeface="Calibri"/>
            </a:endParaRPr>
          </a:p>
        </p:txBody>
      </p:sp>
      <p:sp>
        <p:nvSpPr>
          <p:cNvPr id="186" name="TextBox 185">
            <a:extLst>
              <a:ext uri="{FF2B5EF4-FFF2-40B4-BE49-F238E27FC236}">
                <a16:creationId xmlns:a16="http://schemas.microsoft.com/office/drawing/2014/main" id="{B5999063-A939-7E50-B6A7-EEFC836AC298}"/>
              </a:ext>
            </a:extLst>
          </p:cNvPr>
          <p:cNvSpPr txBox="1"/>
          <p:nvPr/>
        </p:nvSpPr>
        <p:spPr>
          <a:xfrm>
            <a:off x="2622303" y="3204183"/>
            <a:ext cx="1046481" cy="1828800"/>
          </a:xfrm>
          <a:prstGeom prst="rect">
            <a:avLst/>
          </a:prstGeom>
          <a:no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p>
        </p:txBody>
      </p:sp>
      <p:sp>
        <p:nvSpPr>
          <p:cNvPr id="187" name="Google Shape;161;p26">
            <a:extLst>
              <a:ext uri="{FF2B5EF4-FFF2-40B4-BE49-F238E27FC236}">
                <a16:creationId xmlns:a16="http://schemas.microsoft.com/office/drawing/2014/main" id="{F06C54FD-BB75-F2DD-4315-48840531382E}"/>
              </a:ext>
            </a:extLst>
          </p:cNvPr>
          <p:cNvSpPr txBox="1">
            <a:spLocks/>
          </p:cNvSpPr>
          <p:nvPr/>
        </p:nvSpPr>
        <p:spPr>
          <a:xfrm>
            <a:off x="183404" y="258413"/>
            <a:ext cx="8520600" cy="572700"/>
          </a:xfrm>
          <a:prstGeom prst="rect">
            <a:avLst/>
          </a:prstGeom>
          <a:noFill/>
          <a:ln>
            <a:noFill/>
          </a:ln>
        </p:spPr>
        <p:txBody>
          <a:bodyPr spcFirstLastPara="1" wrap="square" lIns="91425" tIns="91425" rIns="91425" bIns="91425" anchor="t" anchorCtr="0">
            <a:normAutofit fontScale="97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SzPct val="39285"/>
            </a:pPr>
            <a:r>
              <a:rPr lang="en-US">
                <a:solidFill>
                  <a:schemeClr val="accent1">
                    <a:lumMod val="50000"/>
                  </a:schemeClr>
                </a:solidFill>
                <a:latin typeface="Franklin Gothic Demi"/>
                <a:cs typeface="Calibri"/>
                <a:sym typeface="Calibri"/>
              </a:rPr>
              <a:t>Highest Ranked Sites</a:t>
            </a:r>
            <a:endParaRPr lang="en-US" dirty="0">
              <a:solidFill>
                <a:schemeClr val="accent1">
                  <a:lumMod val="50000"/>
                </a:schemeClr>
              </a:solidFill>
              <a:latin typeface="Franklin Gothic Demi"/>
            </a:endParaRPr>
          </a:p>
        </p:txBody>
      </p:sp>
    </p:spTree>
    <p:extLst>
      <p:ext uri="{BB962C8B-B14F-4D97-AF65-F5344CB8AC3E}">
        <p14:creationId xmlns:p14="http://schemas.microsoft.com/office/powerpoint/2010/main" val="154278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ECE23-0680-375C-D168-EE8653E1077E}"/>
              </a:ext>
            </a:extLst>
          </p:cNvPr>
          <p:cNvSpPr>
            <a:spLocks noGrp="1"/>
          </p:cNvSpPr>
          <p:nvPr>
            <p:ph type="title"/>
          </p:nvPr>
        </p:nvSpPr>
        <p:spPr/>
        <p:txBody>
          <a:bodyPr/>
          <a:lstStyle/>
          <a:p>
            <a:r>
              <a:rPr lang="en-US" sz="2500" b="1">
                <a:solidFill>
                  <a:schemeClr val="accent1">
                    <a:lumMod val="50000"/>
                  </a:schemeClr>
                </a:solidFill>
                <a:latin typeface="Franklin Gothic Demi"/>
              </a:rPr>
              <a:t>On Private Land with a Safety Concern – BVL3 Map</a:t>
            </a:r>
            <a:endParaRPr lang="en-US" b="1">
              <a:solidFill>
                <a:schemeClr val="accent1">
                  <a:lumMod val="50000"/>
                </a:schemeClr>
              </a:solidFill>
              <a:latin typeface="Franklin Gothic Demi"/>
            </a:endParaRPr>
          </a:p>
        </p:txBody>
      </p:sp>
      <p:pic>
        <p:nvPicPr>
          <p:cNvPr id="5" name="Picture 4" descr="A map of a city&#10;&#10;Description automatically generated">
            <a:extLst>
              <a:ext uri="{FF2B5EF4-FFF2-40B4-BE49-F238E27FC236}">
                <a16:creationId xmlns:a16="http://schemas.microsoft.com/office/drawing/2014/main" id="{EC4B28AD-E7EC-A090-145F-1ED1A8A0B783}"/>
              </a:ext>
            </a:extLst>
          </p:cNvPr>
          <p:cNvPicPr>
            <a:picLocks noChangeAspect="1"/>
          </p:cNvPicPr>
          <p:nvPr/>
        </p:nvPicPr>
        <p:blipFill>
          <a:blip r:embed="rId2"/>
          <a:stretch>
            <a:fillRect/>
          </a:stretch>
        </p:blipFill>
        <p:spPr>
          <a:xfrm>
            <a:off x="1838971" y="971321"/>
            <a:ext cx="5466864" cy="4172972"/>
          </a:xfrm>
          <a:prstGeom prst="rect">
            <a:avLst/>
          </a:prstGeom>
        </p:spPr>
      </p:pic>
      <p:sp>
        <p:nvSpPr>
          <p:cNvPr id="7" name="Oval 6">
            <a:extLst>
              <a:ext uri="{FF2B5EF4-FFF2-40B4-BE49-F238E27FC236}">
                <a16:creationId xmlns:a16="http://schemas.microsoft.com/office/drawing/2014/main" id="{F3D88696-60F1-9183-A10C-4EC3EA30BAA3}"/>
              </a:ext>
            </a:extLst>
          </p:cNvPr>
          <p:cNvSpPr/>
          <p:nvPr/>
        </p:nvSpPr>
        <p:spPr>
          <a:xfrm>
            <a:off x="6118279" y="2702355"/>
            <a:ext cx="232474" cy="25184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759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09" name="Google Shape;209;p26"/>
          <p:cNvGrpSpPr/>
          <p:nvPr/>
        </p:nvGrpSpPr>
        <p:grpSpPr>
          <a:xfrm>
            <a:off x="405693" y="388483"/>
            <a:ext cx="8314272" cy="4391496"/>
            <a:chOff x="793354" y="5615453"/>
            <a:chExt cx="11243082" cy="5938458"/>
          </a:xfrm>
        </p:grpSpPr>
        <p:sp>
          <p:nvSpPr>
            <p:cNvPr id="210" name="Google Shape;210;p26"/>
            <p:cNvSpPr/>
            <p:nvPr/>
          </p:nvSpPr>
          <p:spPr>
            <a:xfrm>
              <a:off x="793354" y="5615453"/>
              <a:ext cx="9783174" cy="2783549"/>
            </a:xfrm>
            <a:prstGeom prst="rect">
              <a:avLst/>
            </a:prstGeom>
            <a:solidFill>
              <a:schemeClr val="accent1"/>
            </a:solidFill>
            <a:ln>
              <a:noFill/>
            </a:ln>
          </p:spPr>
          <p:txBody>
            <a:bodyPr spcFirstLastPara="1" wrap="square" lIns="46750" tIns="23375" rIns="46750" bIns="23375" anchor="ctr" anchorCtr="0">
              <a:noAutofit/>
            </a:bodyPr>
            <a:lstStyle/>
            <a:p>
              <a:pPr marL="0" marR="0" lvl="0" indent="0" algn="ctr" rtl="0">
                <a:spcBef>
                  <a:spcPts val="0"/>
                </a:spcBef>
                <a:spcAft>
                  <a:spcPts val="0"/>
                </a:spcAft>
                <a:buNone/>
              </a:pPr>
              <a:endParaRPr sz="900" b="0" i="0" u="none" strike="noStrike" cap="none">
                <a:solidFill>
                  <a:schemeClr val="lt1"/>
                </a:solidFill>
                <a:latin typeface="Garamond"/>
                <a:ea typeface="Garamond"/>
                <a:cs typeface="Garamond"/>
                <a:sym typeface="Garamond"/>
              </a:endParaRPr>
            </a:p>
          </p:txBody>
        </p:sp>
        <p:sp>
          <p:nvSpPr>
            <p:cNvPr id="211" name="Google Shape;211;p26"/>
            <p:cNvSpPr/>
            <p:nvPr/>
          </p:nvSpPr>
          <p:spPr>
            <a:xfrm>
              <a:off x="10741837" y="5615453"/>
              <a:ext cx="1294599" cy="1296997"/>
            </a:xfrm>
            <a:prstGeom prst="rect">
              <a:avLst/>
            </a:prstGeom>
            <a:solidFill>
              <a:schemeClr val="accent2"/>
            </a:solidFill>
            <a:ln>
              <a:noFill/>
            </a:ln>
          </p:spPr>
          <p:txBody>
            <a:bodyPr spcFirstLastPara="1" wrap="square" lIns="46750" tIns="23375" rIns="46750" bIns="23375" anchor="ctr" anchorCtr="0">
              <a:noAutofit/>
            </a:bodyPr>
            <a:lstStyle/>
            <a:p>
              <a:pPr marL="0" marR="0" lvl="0" indent="0" algn="ctr" rtl="0">
                <a:spcBef>
                  <a:spcPts val="0"/>
                </a:spcBef>
                <a:spcAft>
                  <a:spcPts val="0"/>
                </a:spcAft>
                <a:buNone/>
              </a:pPr>
              <a:endParaRPr sz="900" b="0" i="0" u="none" strike="noStrike" cap="none">
                <a:solidFill>
                  <a:schemeClr val="lt1"/>
                </a:solidFill>
                <a:latin typeface="Garamond"/>
                <a:ea typeface="Garamond"/>
                <a:cs typeface="Garamond"/>
                <a:sym typeface="Garamond"/>
              </a:endParaRPr>
            </a:p>
          </p:txBody>
        </p:sp>
        <p:sp>
          <p:nvSpPr>
            <p:cNvPr id="212" name="Google Shape;212;p26"/>
            <p:cNvSpPr/>
            <p:nvPr/>
          </p:nvSpPr>
          <p:spPr>
            <a:xfrm>
              <a:off x="10741836" y="7103689"/>
              <a:ext cx="1294599" cy="1295313"/>
            </a:xfrm>
            <a:prstGeom prst="rect">
              <a:avLst/>
            </a:prstGeom>
            <a:solidFill>
              <a:schemeClr val="accent4"/>
            </a:solidFill>
            <a:ln>
              <a:noFill/>
            </a:ln>
          </p:spPr>
          <p:txBody>
            <a:bodyPr spcFirstLastPara="1" wrap="square" lIns="46750" tIns="23375" rIns="46750" bIns="23375" anchor="ctr" anchorCtr="0">
              <a:noAutofit/>
            </a:bodyPr>
            <a:lstStyle/>
            <a:p>
              <a:pPr marL="0" marR="0" lvl="0" indent="0" algn="ctr" rtl="0">
                <a:spcBef>
                  <a:spcPts val="0"/>
                </a:spcBef>
                <a:spcAft>
                  <a:spcPts val="0"/>
                </a:spcAft>
                <a:buNone/>
              </a:pPr>
              <a:endParaRPr sz="900" b="0" i="0" u="none" strike="noStrike" cap="none">
                <a:solidFill>
                  <a:schemeClr val="lt1"/>
                </a:solidFill>
                <a:latin typeface="Garamond"/>
                <a:ea typeface="Garamond"/>
                <a:cs typeface="Garamond"/>
                <a:sym typeface="Garamond"/>
              </a:endParaRPr>
            </a:p>
          </p:txBody>
        </p:sp>
        <p:sp>
          <p:nvSpPr>
            <p:cNvPr id="213" name="Google Shape;213;p26"/>
            <p:cNvSpPr/>
            <p:nvPr/>
          </p:nvSpPr>
          <p:spPr>
            <a:xfrm>
              <a:off x="793354" y="8562888"/>
              <a:ext cx="11243081" cy="2991023"/>
            </a:xfrm>
            <a:prstGeom prst="rect">
              <a:avLst/>
            </a:prstGeom>
            <a:solidFill>
              <a:schemeClr val="accent3"/>
            </a:solidFill>
            <a:ln>
              <a:noFill/>
            </a:ln>
          </p:spPr>
          <p:txBody>
            <a:bodyPr spcFirstLastPara="1" wrap="square" lIns="46750" tIns="23375" rIns="46750" bIns="23375" anchor="ctr" anchorCtr="0">
              <a:noAutofit/>
            </a:bodyPr>
            <a:lstStyle/>
            <a:p>
              <a:pPr marL="0" marR="0" lvl="0" indent="0" algn="ctr" rtl="0">
                <a:spcBef>
                  <a:spcPts val="0"/>
                </a:spcBef>
                <a:spcAft>
                  <a:spcPts val="0"/>
                </a:spcAft>
                <a:buNone/>
              </a:pPr>
              <a:endParaRPr sz="900" b="0" i="0" u="none" strike="noStrike" cap="none">
                <a:solidFill>
                  <a:schemeClr val="lt1"/>
                </a:solidFill>
                <a:latin typeface="Garamond"/>
                <a:ea typeface="Garamond"/>
                <a:cs typeface="Garamond"/>
                <a:sym typeface="Garamond"/>
              </a:endParaRPr>
            </a:p>
          </p:txBody>
        </p:sp>
      </p:grpSp>
      <p:sp>
        <p:nvSpPr>
          <p:cNvPr id="214" name="Google Shape;214;p26"/>
          <p:cNvSpPr txBox="1">
            <a:spLocks noGrp="1"/>
          </p:cNvSpPr>
          <p:nvPr>
            <p:ph type="title"/>
          </p:nvPr>
        </p:nvSpPr>
        <p:spPr>
          <a:xfrm>
            <a:off x="825502" y="773515"/>
            <a:ext cx="6383191" cy="1330643"/>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5000"/>
              <a:buFont typeface="Gill Sans"/>
              <a:buNone/>
            </a:pPr>
            <a:r>
              <a:rPr lang="en" sz="5000">
                <a:solidFill>
                  <a:schemeClr val="lt1"/>
                </a:solidFill>
              </a:rPr>
              <a:t>Overview</a:t>
            </a:r>
            <a:endParaRPr/>
          </a:p>
        </p:txBody>
      </p:sp>
      <p:sp>
        <p:nvSpPr>
          <p:cNvPr id="215" name="Google Shape;215;p26"/>
          <p:cNvSpPr txBox="1"/>
          <p:nvPr/>
        </p:nvSpPr>
        <p:spPr>
          <a:xfrm>
            <a:off x="649430" y="2775557"/>
            <a:ext cx="7874362" cy="1861386"/>
          </a:xfrm>
          <a:prstGeom prst="rect">
            <a:avLst/>
          </a:prstGeom>
          <a:noFill/>
          <a:ln>
            <a:noFill/>
          </a:ln>
        </p:spPr>
        <p:txBody>
          <a:bodyPr spcFirstLastPara="1" wrap="square" lIns="46750" tIns="23375" rIns="46750" bIns="23375" anchor="ctr" anchorCtr="0">
            <a:normAutofit fontScale="77500" lnSpcReduction="20000"/>
          </a:bodyPr>
          <a:lstStyle/>
          <a:p>
            <a:pPr marL="228600" indent="-228600">
              <a:lnSpc>
                <a:spcPct val="90000"/>
              </a:lnSpc>
              <a:buClr>
                <a:schemeClr val="dk1"/>
              </a:buClr>
              <a:buSzPts val="2000"/>
              <a:buFont typeface="Arial"/>
              <a:buChar char="•"/>
            </a:pPr>
            <a:r>
              <a:rPr lang="en" sz="2000" b="0" i="0" u="none" strike="noStrike" cap="none" dirty="0">
                <a:solidFill>
                  <a:schemeClr val="dk1"/>
                </a:solidFill>
                <a:latin typeface="Franklin Gothic Book"/>
                <a:ea typeface="Garamond"/>
                <a:cs typeface="Garamond"/>
                <a:sym typeface="Garamond"/>
              </a:rPr>
              <a:t>Project Objectives</a:t>
            </a:r>
            <a:r>
              <a:rPr lang="en" sz="2000" dirty="0">
                <a:solidFill>
                  <a:schemeClr val="dk1"/>
                </a:solidFill>
                <a:latin typeface="Franklin Gothic Book"/>
                <a:ea typeface="Garamond"/>
                <a:cs typeface="Garamond"/>
                <a:sym typeface="Garamond"/>
              </a:rPr>
              <a:t> </a:t>
            </a:r>
            <a:endParaRPr lang="en" sz="700" dirty="0">
              <a:solidFill>
                <a:schemeClr val="dk1"/>
              </a:solidFill>
              <a:latin typeface="Franklin Gothic Book"/>
            </a:endParaRPr>
          </a:p>
          <a:p>
            <a:pPr marL="228600" indent="-228600">
              <a:lnSpc>
                <a:spcPct val="90000"/>
              </a:lnSpc>
              <a:spcBef>
                <a:spcPts val="800"/>
              </a:spcBef>
              <a:buClr>
                <a:schemeClr val="dk1"/>
              </a:buClr>
              <a:buSzPts val="2000"/>
              <a:buFont typeface="Arial"/>
              <a:buChar char="•"/>
            </a:pPr>
            <a:r>
              <a:rPr lang="en" sz="2000" dirty="0">
                <a:solidFill>
                  <a:schemeClr val="dk1"/>
                </a:solidFill>
                <a:latin typeface="Franklin Gothic Book"/>
              </a:rPr>
              <a:t>Gully Background</a:t>
            </a:r>
          </a:p>
          <a:p>
            <a:pPr marL="228600" indent="-228600">
              <a:lnSpc>
                <a:spcPct val="90000"/>
              </a:lnSpc>
              <a:spcBef>
                <a:spcPts val="800"/>
              </a:spcBef>
              <a:buClr>
                <a:schemeClr val="dk1"/>
              </a:buClr>
              <a:buSzPts val="2000"/>
              <a:buFont typeface="Arial"/>
              <a:buChar char="•"/>
            </a:pPr>
            <a:r>
              <a:rPr lang="en" sz="2000" dirty="0">
                <a:solidFill>
                  <a:schemeClr val="dk1"/>
                </a:solidFill>
                <a:latin typeface="Franklin Gothic Book"/>
              </a:rPr>
              <a:t>Previous Gully Inventories</a:t>
            </a:r>
          </a:p>
          <a:p>
            <a:pPr marL="228600" indent="-228600">
              <a:lnSpc>
                <a:spcPct val="90000"/>
              </a:lnSpc>
              <a:spcBef>
                <a:spcPts val="800"/>
              </a:spcBef>
              <a:buClr>
                <a:schemeClr val="dk1"/>
              </a:buClr>
              <a:buSzPts val="2000"/>
              <a:buFont typeface="Arial"/>
              <a:buChar char="•"/>
            </a:pPr>
            <a:r>
              <a:rPr lang="en" sz="2000" dirty="0">
                <a:solidFill>
                  <a:schemeClr val="dk1"/>
                </a:solidFill>
                <a:latin typeface="Franklin Gothic Book"/>
                <a:ea typeface="Garamond"/>
                <a:cs typeface="Garamond"/>
                <a:sym typeface="Garamond"/>
              </a:rPr>
              <a:t>Field Work Methods</a:t>
            </a:r>
            <a:endParaRPr lang="en" sz="2000" b="0" i="0" u="none" strike="noStrike" cap="none" dirty="0">
              <a:solidFill>
                <a:schemeClr val="dk1"/>
              </a:solidFill>
              <a:latin typeface="Franklin Gothic Book"/>
              <a:ea typeface="Garamond"/>
              <a:cs typeface="Garamond"/>
            </a:endParaRPr>
          </a:p>
          <a:p>
            <a:pPr marL="228600" indent="-228600">
              <a:lnSpc>
                <a:spcPct val="90000"/>
              </a:lnSpc>
              <a:spcBef>
                <a:spcPts val="800"/>
              </a:spcBef>
              <a:buClr>
                <a:schemeClr val="dk1"/>
              </a:buClr>
              <a:buSzPts val="2000"/>
              <a:buFont typeface="Garamond"/>
              <a:buChar char="•"/>
            </a:pPr>
            <a:r>
              <a:rPr lang="en" sz="2000" dirty="0">
                <a:solidFill>
                  <a:schemeClr val="dk1"/>
                </a:solidFill>
                <a:latin typeface="Franklin Gothic Book"/>
                <a:ea typeface="Garamond"/>
                <a:cs typeface="Garamond"/>
              </a:rPr>
              <a:t>Ranking Methods</a:t>
            </a:r>
          </a:p>
          <a:p>
            <a:pPr marL="228600" indent="-228600">
              <a:lnSpc>
                <a:spcPct val="90000"/>
              </a:lnSpc>
              <a:spcBef>
                <a:spcPts val="800"/>
              </a:spcBef>
              <a:buClr>
                <a:schemeClr val="dk1"/>
              </a:buClr>
              <a:buSzPts val="2000"/>
              <a:buFont typeface="Arial"/>
              <a:buChar char="•"/>
            </a:pPr>
            <a:r>
              <a:rPr lang="en" sz="2000" dirty="0">
                <a:solidFill>
                  <a:schemeClr val="dk1"/>
                </a:solidFill>
                <a:latin typeface="Franklin Gothic Book"/>
              </a:rPr>
              <a:t>Results/Recommended Gullies</a:t>
            </a:r>
          </a:p>
          <a:p>
            <a:pPr marL="228600" indent="-228600">
              <a:lnSpc>
                <a:spcPct val="90000"/>
              </a:lnSpc>
              <a:spcBef>
                <a:spcPts val="800"/>
              </a:spcBef>
              <a:buClr>
                <a:schemeClr val="dk1"/>
              </a:buClr>
              <a:buSzPts val="2000"/>
              <a:buFont typeface="Arial"/>
              <a:buChar char="•"/>
            </a:pPr>
            <a:r>
              <a:rPr lang="en" sz="2000" dirty="0">
                <a:solidFill>
                  <a:schemeClr val="dk1"/>
                </a:solidFill>
                <a:latin typeface="Franklin Gothic Book"/>
              </a:rPr>
              <a:t>Next Steps</a:t>
            </a:r>
          </a:p>
        </p:txBody>
      </p:sp>
    </p:spTree>
    <p:extLst>
      <p:ext uri="{BB962C8B-B14F-4D97-AF65-F5344CB8AC3E}">
        <p14:creationId xmlns:p14="http://schemas.microsoft.com/office/powerpoint/2010/main" val="1265776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E9141-7668-759E-4E2C-21008F0730AD}"/>
              </a:ext>
            </a:extLst>
          </p:cNvPr>
          <p:cNvSpPr>
            <a:spLocks noGrp="1"/>
          </p:cNvSpPr>
          <p:nvPr>
            <p:ph type="title"/>
          </p:nvPr>
        </p:nvSpPr>
        <p:spPr/>
        <p:txBody>
          <a:bodyPr>
            <a:normAutofit fontScale="90000"/>
          </a:bodyPr>
          <a:lstStyle/>
          <a:p>
            <a:r>
              <a:rPr lang="en-US">
                <a:solidFill>
                  <a:schemeClr val="accent1">
                    <a:lumMod val="50000"/>
                  </a:schemeClr>
                </a:solidFill>
                <a:latin typeface="Franklin Gothic Demi"/>
              </a:rPr>
              <a:t>On Private Land with a Safety Concern – BVL3</a:t>
            </a:r>
          </a:p>
        </p:txBody>
      </p:sp>
      <p:sp>
        <p:nvSpPr>
          <p:cNvPr id="7" name="TextBox 6">
            <a:extLst>
              <a:ext uri="{FF2B5EF4-FFF2-40B4-BE49-F238E27FC236}">
                <a16:creationId xmlns:a16="http://schemas.microsoft.com/office/drawing/2014/main" id="{CFB6BEE3-622B-F9B8-9781-1988169FB717}"/>
              </a:ext>
            </a:extLst>
          </p:cNvPr>
          <p:cNvSpPr txBox="1"/>
          <p:nvPr/>
        </p:nvSpPr>
        <p:spPr>
          <a:xfrm>
            <a:off x="718156" y="4455737"/>
            <a:ext cx="1922889"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Franklin Gothic Book"/>
              </a:rPr>
              <a:t>Facing west by the </a:t>
            </a:r>
            <a:r>
              <a:rPr lang="en-US" sz="1200" err="1">
                <a:latin typeface="Franklin Gothic Book"/>
              </a:rPr>
              <a:t>headcut</a:t>
            </a:r>
            <a:r>
              <a:rPr lang="en-US" sz="1200">
                <a:latin typeface="Franklin Gothic Book"/>
              </a:rPr>
              <a:t>, viewing overhanging bank</a:t>
            </a:r>
            <a:endParaRPr lang="en-US">
              <a:latin typeface="Franklin Gothic Book"/>
            </a:endParaRPr>
          </a:p>
          <a:p>
            <a:pPr algn="ctr"/>
            <a:endParaRPr lang="en-US">
              <a:latin typeface="Franklin Gothic Book"/>
            </a:endParaRPr>
          </a:p>
          <a:p>
            <a:pPr algn="ctr"/>
            <a:endParaRPr lang="en-US" sz="1200">
              <a:latin typeface="Franklin Gothic Book"/>
            </a:endParaRPr>
          </a:p>
        </p:txBody>
      </p:sp>
      <p:sp>
        <p:nvSpPr>
          <p:cNvPr id="8" name="TextBox 7">
            <a:extLst>
              <a:ext uri="{FF2B5EF4-FFF2-40B4-BE49-F238E27FC236}">
                <a16:creationId xmlns:a16="http://schemas.microsoft.com/office/drawing/2014/main" id="{C4EF44F8-1424-814E-194C-D8B25D6E5229}"/>
              </a:ext>
            </a:extLst>
          </p:cNvPr>
          <p:cNvSpPr txBox="1"/>
          <p:nvPr/>
        </p:nvSpPr>
        <p:spPr>
          <a:xfrm>
            <a:off x="2803672" y="4458167"/>
            <a:ext cx="187778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Franklin Gothic Book"/>
              </a:rPr>
              <a:t>Seepage at gully bottom</a:t>
            </a:r>
            <a:endParaRPr lang="en-US">
              <a:latin typeface="Franklin Gothic Book"/>
            </a:endParaRPr>
          </a:p>
        </p:txBody>
      </p:sp>
      <p:pic>
        <p:nvPicPr>
          <p:cNvPr id="12" name="Picture 12" descr="A table of text with blue text&#10;&#10;Description automatically generated">
            <a:extLst>
              <a:ext uri="{FF2B5EF4-FFF2-40B4-BE49-F238E27FC236}">
                <a16:creationId xmlns:a16="http://schemas.microsoft.com/office/drawing/2014/main" id="{3827F1D8-327E-41B9-DBD5-D62E83C85444}"/>
              </a:ext>
            </a:extLst>
          </p:cNvPr>
          <p:cNvPicPr>
            <a:picLocks noChangeAspect="1"/>
          </p:cNvPicPr>
          <p:nvPr/>
        </p:nvPicPr>
        <p:blipFill>
          <a:blip r:embed="rId3"/>
          <a:stretch>
            <a:fillRect/>
          </a:stretch>
        </p:blipFill>
        <p:spPr>
          <a:xfrm>
            <a:off x="5061568" y="1359235"/>
            <a:ext cx="3709186" cy="2870089"/>
          </a:xfrm>
          <a:prstGeom prst="rect">
            <a:avLst/>
          </a:prstGeom>
        </p:spPr>
      </p:pic>
      <p:pic>
        <p:nvPicPr>
          <p:cNvPr id="6" name="Picture 5" descr="A forest with trees and plants&#10;&#10;Description automatically generated">
            <a:extLst>
              <a:ext uri="{FF2B5EF4-FFF2-40B4-BE49-F238E27FC236}">
                <a16:creationId xmlns:a16="http://schemas.microsoft.com/office/drawing/2014/main" id="{DC737FEF-0DB3-C120-159E-CD535E13D270}"/>
              </a:ext>
            </a:extLst>
          </p:cNvPr>
          <p:cNvPicPr>
            <a:picLocks noChangeAspect="1"/>
          </p:cNvPicPr>
          <p:nvPr/>
        </p:nvPicPr>
        <p:blipFill>
          <a:blip r:embed="rId4"/>
          <a:stretch>
            <a:fillRect/>
          </a:stretch>
        </p:blipFill>
        <p:spPr>
          <a:xfrm rot="5400000">
            <a:off x="-36970" y="1771068"/>
            <a:ext cx="3437816" cy="1931185"/>
          </a:xfrm>
          <a:prstGeom prst="rect">
            <a:avLst/>
          </a:prstGeom>
        </p:spPr>
      </p:pic>
      <p:pic>
        <p:nvPicPr>
          <p:cNvPr id="14" name="Picture 4" descr="A forest with trees and branches&#10;&#10;Description automatically generated">
            <a:extLst>
              <a:ext uri="{FF2B5EF4-FFF2-40B4-BE49-F238E27FC236}">
                <a16:creationId xmlns:a16="http://schemas.microsoft.com/office/drawing/2014/main" id="{578959BA-E028-F2CC-C28E-7F4020A3F3C4}"/>
              </a:ext>
            </a:extLst>
          </p:cNvPr>
          <p:cNvPicPr>
            <a:picLocks noChangeAspect="1"/>
          </p:cNvPicPr>
          <p:nvPr/>
        </p:nvPicPr>
        <p:blipFill>
          <a:blip r:embed="rId5"/>
          <a:stretch>
            <a:fillRect/>
          </a:stretch>
        </p:blipFill>
        <p:spPr>
          <a:xfrm rot="5400000">
            <a:off x="2057738" y="1760926"/>
            <a:ext cx="3436267" cy="1943622"/>
          </a:xfrm>
          <a:prstGeom prst="rect">
            <a:avLst/>
          </a:prstGeom>
        </p:spPr>
      </p:pic>
    </p:spTree>
    <p:extLst>
      <p:ext uri="{BB962C8B-B14F-4D97-AF65-F5344CB8AC3E}">
        <p14:creationId xmlns:p14="http://schemas.microsoft.com/office/powerpoint/2010/main" val="3336795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0"/>
        <p:cNvGrpSpPr/>
        <p:nvPr/>
      </p:nvGrpSpPr>
      <p:grpSpPr>
        <a:xfrm>
          <a:off x="0" y="0"/>
          <a:ext cx="0" cy="0"/>
          <a:chOff x="0" y="0"/>
          <a:chExt cx="0" cy="0"/>
        </a:xfrm>
      </p:grpSpPr>
      <p:cxnSp>
        <p:nvCxnSpPr>
          <p:cNvPr id="129" name="Straight Connector 128">
            <a:extLst>
              <a:ext uri="{FF2B5EF4-FFF2-40B4-BE49-F238E27FC236}">
                <a16:creationId xmlns:a16="http://schemas.microsoft.com/office/drawing/2014/main" id="{19FAC3D2-6B33-AAC6-4D16-B1E566EB038A}"/>
              </a:ext>
            </a:extLst>
          </p:cNvPr>
          <p:cNvCxnSpPr>
            <a:cxnSpLocks/>
          </p:cNvCxnSpPr>
          <p:nvPr/>
        </p:nvCxnSpPr>
        <p:spPr>
          <a:xfrm flipH="1">
            <a:off x="4759845" y="2408058"/>
            <a:ext cx="1098870" cy="355313"/>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8AAA0CA-0D28-AA08-63D1-01AC4E26A9F0}"/>
              </a:ext>
            </a:extLst>
          </p:cNvPr>
          <p:cNvCxnSpPr>
            <a:cxnSpLocks/>
          </p:cNvCxnSpPr>
          <p:nvPr/>
        </p:nvCxnSpPr>
        <p:spPr>
          <a:xfrm flipH="1" flipV="1">
            <a:off x="5434882" y="2359543"/>
            <a:ext cx="1066638" cy="406817"/>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9CD4880-BC09-4518-9141-FDA86871330F}"/>
              </a:ext>
            </a:extLst>
          </p:cNvPr>
          <p:cNvCxnSpPr>
            <a:cxnSpLocks/>
          </p:cNvCxnSpPr>
          <p:nvPr/>
        </p:nvCxnSpPr>
        <p:spPr>
          <a:xfrm>
            <a:off x="1411957" y="2809338"/>
            <a:ext cx="0" cy="109728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3C38DB52-7375-5998-9282-5FDB3EC25B1A}"/>
              </a:ext>
            </a:extLst>
          </p:cNvPr>
          <p:cNvCxnSpPr>
            <a:cxnSpLocks/>
          </p:cNvCxnSpPr>
          <p:nvPr/>
        </p:nvCxnSpPr>
        <p:spPr>
          <a:xfrm>
            <a:off x="3175443" y="2879901"/>
            <a:ext cx="0" cy="109728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97F2256-06F4-54BD-4A52-5F01FE83380C}"/>
              </a:ext>
            </a:extLst>
          </p:cNvPr>
          <p:cNvCxnSpPr/>
          <p:nvPr/>
        </p:nvCxnSpPr>
        <p:spPr>
          <a:xfrm>
            <a:off x="6377168" y="2895536"/>
            <a:ext cx="0" cy="109728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41E14834-5DE4-C7EA-4295-7F55DCA91AE9}"/>
              </a:ext>
            </a:extLst>
          </p:cNvPr>
          <p:cNvCxnSpPr/>
          <p:nvPr/>
        </p:nvCxnSpPr>
        <p:spPr>
          <a:xfrm>
            <a:off x="4836683" y="2859366"/>
            <a:ext cx="0" cy="109728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0FF8F3B7-E0B9-6CE3-833B-7A2664E34F89}"/>
              </a:ext>
            </a:extLst>
          </p:cNvPr>
          <p:cNvCxnSpPr>
            <a:cxnSpLocks/>
          </p:cNvCxnSpPr>
          <p:nvPr/>
        </p:nvCxnSpPr>
        <p:spPr>
          <a:xfrm flipH="1">
            <a:off x="1485357" y="2386778"/>
            <a:ext cx="1098870" cy="355313"/>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FF466D59-0928-CFC6-846D-BBF6771109FF}"/>
              </a:ext>
            </a:extLst>
          </p:cNvPr>
          <p:cNvCxnSpPr>
            <a:cxnSpLocks/>
          </p:cNvCxnSpPr>
          <p:nvPr/>
        </p:nvCxnSpPr>
        <p:spPr>
          <a:xfrm flipH="1" flipV="1">
            <a:off x="2120600" y="2353451"/>
            <a:ext cx="1066638" cy="406817"/>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84FA84DB-D63F-4C6A-AC6F-B8C208FF35A0}"/>
              </a:ext>
            </a:extLst>
          </p:cNvPr>
          <p:cNvCxnSpPr>
            <a:cxnSpLocks/>
          </p:cNvCxnSpPr>
          <p:nvPr/>
        </p:nvCxnSpPr>
        <p:spPr>
          <a:xfrm flipH="1">
            <a:off x="2366409" y="1767607"/>
            <a:ext cx="1518828" cy="433283"/>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3D725FC8-EE0A-C60C-22AC-051E58436B7B}"/>
              </a:ext>
            </a:extLst>
          </p:cNvPr>
          <p:cNvCxnSpPr>
            <a:cxnSpLocks/>
          </p:cNvCxnSpPr>
          <p:nvPr/>
        </p:nvCxnSpPr>
        <p:spPr>
          <a:xfrm flipH="1" flipV="1">
            <a:off x="4344557" y="1680064"/>
            <a:ext cx="1234966" cy="58556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B642DF15-C00A-AEF1-0A9C-C3451A039480}"/>
              </a:ext>
            </a:extLst>
          </p:cNvPr>
          <p:cNvCxnSpPr/>
          <p:nvPr/>
        </p:nvCxnSpPr>
        <p:spPr>
          <a:xfrm>
            <a:off x="7611999" y="1108826"/>
            <a:ext cx="0" cy="118872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03394032-BB0A-727F-B420-7DD26A9F74F3}"/>
              </a:ext>
            </a:extLst>
          </p:cNvPr>
          <p:cNvCxnSpPr>
            <a:cxnSpLocks/>
          </p:cNvCxnSpPr>
          <p:nvPr/>
        </p:nvCxnSpPr>
        <p:spPr>
          <a:xfrm rot="5400000">
            <a:off x="5790126" y="-713435"/>
            <a:ext cx="0" cy="36576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9F81DEC3-0EB0-0045-CED1-5234D2C4551E}"/>
              </a:ext>
            </a:extLst>
          </p:cNvPr>
          <p:cNvCxnSpPr/>
          <p:nvPr/>
        </p:nvCxnSpPr>
        <p:spPr>
          <a:xfrm>
            <a:off x="4075178" y="1215235"/>
            <a:ext cx="0" cy="51362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2" name="Rectangle 141">
            <a:extLst>
              <a:ext uri="{FF2B5EF4-FFF2-40B4-BE49-F238E27FC236}">
                <a16:creationId xmlns:a16="http://schemas.microsoft.com/office/drawing/2014/main" id="{88F2D088-3E87-3F63-0F84-5EB105380F6D}"/>
              </a:ext>
            </a:extLst>
          </p:cNvPr>
          <p:cNvSpPr/>
          <p:nvPr/>
        </p:nvSpPr>
        <p:spPr>
          <a:xfrm>
            <a:off x="3624682" y="927551"/>
            <a:ext cx="928254" cy="348697"/>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Google Shape;125;p22">
            <a:extLst>
              <a:ext uri="{FF2B5EF4-FFF2-40B4-BE49-F238E27FC236}">
                <a16:creationId xmlns:a16="http://schemas.microsoft.com/office/drawing/2014/main" id="{4CD57CB3-B938-0D9D-9726-6F2691F3E35D}"/>
              </a:ext>
            </a:extLst>
          </p:cNvPr>
          <p:cNvSpPr txBox="1"/>
          <p:nvPr/>
        </p:nvSpPr>
        <p:spPr>
          <a:xfrm>
            <a:off x="3677673" y="884511"/>
            <a:ext cx="875263"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dirty="0">
                <a:latin typeface="Franklin Gothic Book"/>
                <a:ea typeface="Calibri"/>
                <a:cs typeface="Calibri"/>
                <a:sym typeface="Calibri"/>
              </a:rPr>
              <a:t>Access</a:t>
            </a:r>
            <a:endParaRPr lang="en-US" sz="1800" dirty="0">
              <a:latin typeface="Franklin Gothic Book"/>
              <a:ea typeface="Calibri"/>
              <a:cs typeface="Calibri"/>
            </a:endParaRPr>
          </a:p>
        </p:txBody>
      </p:sp>
      <p:sp>
        <p:nvSpPr>
          <p:cNvPr id="144" name="Rectangle 143">
            <a:extLst>
              <a:ext uri="{FF2B5EF4-FFF2-40B4-BE49-F238E27FC236}">
                <a16:creationId xmlns:a16="http://schemas.microsoft.com/office/drawing/2014/main" id="{BCFF9FCB-5B0C-8716-827E-1BBC6217255A}"/>
              </a:ext>
            </a:extLst>
          </p:cNvPr>
          <p:cNvSpPr/>
          <p:nvPr/>
        </p:nvSpPr>
        <p:spPr>
          <a:xfrm>
            <a:off x="3253825" y="1570529"/>
            <a:ext cx="1701003" cy="252662"/>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Google Shape;125;p22">
            <a:extLst>
              <a:ext uri="{FF2B5EF4-FFF2-40B4-BE49-F238E27FC236}">
                <a16:creationId xmlns:a16="http://schemas.microsoft.com/office/drawing/2014/main" id="{A3257859-0861-B86B-3057-229E178686AA}"/>
              </a:ext>
            </a:extLst>
          </p:cNvPr>
          <p:cNvSpPr txBox="1"/>
          <p:nvPr/>
        </p:nvSpPr>
        <p:spPr>
          <a:xfrm>
            <a:off x="3429815" y="1502538"/>
            <a:ext cx="1740387" cy="4154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latin typeface="Franklin Gothic Book"/>
                <a:ea typeface="Calibri"/>
                <a:cs typeface="Calibri"/>
                <a:sym typeface="Calibri"/>
              </a:rPr>
              <a:t>Feasible Access</a:t>
            </a:r>
            <a:endParaRPr lang="en-US" dirty="0">
              <a:latin typeface="Franklin Gothic Book"/>
              <a:ea typeface="Calibri"/>
              <a:cs typeface="Calibri"/>
            </a:endParaRPr>
          </a:p>
        </p:txBody>
      </p:sp>
      <p:sp>
        <p:nvSpPr>
          <p:cNvPr id="146" name="Rectangle 145">
            <a:extLst>
              <a:ext uri="{FF2B5EF4-FFF2-40B4-BE49-F238E27FC236}">
                <a16:creationId xmlns:a16="http://schemas.microsoft.com/office/drawing/2014/main" id="{51C7A52E-70EA-9BD5-53D9-1A2768FA44B7}"/>
              </a:ext>
            </a:extLst>
          </p:cNvPr>
          <p:cNvSpPr/>
          <p:nvPr/>
        </p:nvSpPr>
        <p:spPr>
          <a:xfrm>
            <a:off x="1607764" y="2111547"/>
            <a:ext cx="1639801" cy="364336"/>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Google Shape;125;p22">
            <a:extLst>
              <a:ext uri="{FF2B5EF4-FFF2-40B4-BE49-F238E27FC236}">
                <a16:creationId xmlns:a16="http://schemas.microsoft.com/office/drawing/2014/main" id="{0091C70E-F339-2A85-55FD-67E57A60255D}"/>
              </a:ext>
            </a:extLst>
          </p:cNvPr>
          <p:cNvSpPr txBox="1"/>
          <p:nvPr/>
        </p:nvSpPr>
        <p:spPr>
          <a:xfrm>
            <a:off x="1766477" y="2097256"/>
            <a:ext cx="138078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latin typeface="Franklin Gothic Book"/>
                <a:ea typeface="Calibri"/>
                <a:cs typeface="Calibri"/>
                <a:sym typeface="Calibri"/>
              </a:rPr>
              <a:t>Safety Concern</a:t>
            </a:r>
            <a:endParaRPr lang="en-US" dirty="0">
              <a:latin typeface="Franklin Gothic Book"/>
              <a:ea typeface="Calibri"/>
              <a:cs typeface="Calibri"/>
            </a:endParaRPr>
          </a:p>
        </p:txBody>
      </p:sp>
      <p:grpSp>
        <p:nvGrpSpPr>
          <p:cNvPr id="148" name="Group 147">
            <a:extLst>
              <a:ext uri="{FF2B5EF4-FFF2-40B4-BE49-F238E27FC236}">
                <a16:creationId xmlns:a16="http://schemas.microsoft.com/office/drawing/2014/main" id="{6E075076-77FB-C315-3427-6A4A8E08DC60}"/>
              </a:ext>
            </a:extLst>
          </p:cNvPr>
          <p:cNvGrpSpPr/>
          <p:nvPr/>
        </p:nvGrpSpPr>
        <p:grpSpPr>
          <a:xfrm>
            <a:off x="743032" y="2660083"/>
            <a:ext cx="1337851" cy="415468"/>
            <a:chOff x="743032" y="2417194"/>
            <a:chExt cx="1337851" cy="415468"/>
          </a:xfrm>
        </p:grpSpPr>
        <p:sp>
          <p:nvSpPr>
            <p:cNvPr id="149" name="Rectangle 148">
              <a:extLst>
                <a:ext uri="{FF2B5EF4-FFF2-40B4-BE49-F238E27FC236}">
                  <a16:creationId xmlns:a16="http://schemas.microsoft.com/office/drawing/2014/main" id="{A9CF6492-9E96-8E8E-CBA6-39FBEB30ACAF}"/>
                </a:ext>
              </a:extLst>
            </p:cNvPr>
            <p:cNvSpPr/>
            <p:nvPr/>
          </p:nvSpPr>
          <p:spPr>
            <a:xfrm>
              <a:off x="743032" y="2488007"/>
              <a:ext cx="1337851" cy="250738"/>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Google Shape;125;p22">
              <a:extLst>
                <a:ext uri="{FF2B5EF4-FFF2-40B4-BE49-F238E27FC236}">
                  <a16:creationId xmlns:a16="http://schemas.microsoft.com/office/drawing/2014/main" id="{3C6357A2-59E3-4F0D-A85C-82125D49BFFB}"/>
                </a:ext>
              </a:extLst>
            </p:cNvPr>
            <p:cNvSpPr txBox="1"/>
            <p:nvPr/>
          </p:nvSpPr>
          <p:spPr>
            <a:xfrm>
              <a:off x="814670" y="2417194"/>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Public</a:t>
              </a:r>
              <a:endParaRPr lang="en-US" dirty="0">
                <a:latin typeface="Franklin Gothic Book"/>
                <a:ea typeface="Calibri"/>
                <a:cs typeface="Calibri"/>
              </a:endParaRPr>
            </a:p>
          </p:txBody>
        </p:sp>
      </p:grpSp>
      <p:sp>
        <p:nvSpPr>
          <p:cNvPr id="151" name="Rectangle 150">
            <a:extLst>
              <a:ext uri="{FF2B5EF4-FFF2-40B4-BE49-F238E27FC236}">
                <a16:creationId xmlns:a16="http://schemas.microsoft.com/office/drawing/2014/main" id="{CDDA56E6-4C60-02AB-02DF-FABC0C8CECD5}"/>
              </a:ext>
            </a:extLst>
          </p:cNvPr>
          <p:cNvSpPr/>
          <p:nvPr/>
        </p:nvSpPr>
        <p:spPr>
          <a:xfrm>
            <a:off x="955553" y="3269624"/>
            <a:ext cx="912809" cy="1683360"/>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Google Shape;125;p22">
            <a:extLst>
              <a:ext uri="{FF2B5EF4-FFF2-40B4-BE49-F238E27FC236}">
                <a16:creationId xmlns:a16="http://schemas.microsoft.com/office/drawing/2014/main" id="{D9B00336-1E92-858D-198C-C45DC892FB19}"/>
              </a:ext>
            </a:extLst>
          </p:cNvPr>
          <p:cNvSpPr txBox="1"/>
          <p:nvPr/>
        </p:nvSpPr>
        <p:spPr>
          <a:xfrm>
            <a:off x="960384" y="3351444"/>
            <a:ext cx="860700" cy="104641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Public Safety Concern Gullies</a:t>
            </a:r>
            <a:endParaRPr lang="en-US" dirty="0">
              <a:latin typeface="Franklin Gothic Book"/>
              <a:ea typeface="Calibri"/>
              <a:cs typeface="Calibri"/>
            </a:endParaRPr>
          </a:p>
        </p:txBody>
      </p:sp>
      <p:sp>
        <p:nvSpPr>
          <p:cNvPr id="153" name="Rectangle 152">
            <a:extLst>
              <a:ext uri="{FF2B5EF4-FFF2-40B4-BE49-F238E27FC236}">
                <a16:creationId xmlns:a16="http://schemas.microsoft.com/office/drawing/2014/main" id="{E8428929-C322-7B58-81EE-1F2898F3737D}"/>
              </a:ext>
            </a:extLst>
          </p:cNvPr>
          <p:cNvSpPr/>
          <p:nvPr/>
        </p:nvSpPr>
        <p:spPr>
          <a:xfrm>
            <a:off x="2686757" y="3269624"/>
            <a:ext cx="912809" cy="1683360"/>
          </a:xfrm>
          <a:prstGeom prst="rect">
            <a:avLst/>
          </a:prstGeom>
          <a:solidFill>
            <a:srgbClr val="8BB58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Google Shape;125;p22">
            <a:extLst>
              <a:ext uri="{FF2B5EF4-FFF2-40B4-BE49-F238E27FC236}">
                <a16:creationId xmlns:a16="http://schemas.microsoft.com/office/drawing/2014/main" id="{742262CB-2798-96E1-F9EE-CCD8E34C40B0}"/>
              </a:ext>
            </a:extLst>
          </p:cNvPr>
          <p:cNvSpPr txBox="1"/>
          <p:nvPr/>
        </p:nvSpPr>
        <p:spPr>
          <a:xfrm>
            <a:off x="2712811" y="3269624"/>
            <a:ext cx="860700" cy="104641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Private Safety Concern Gullies</a:t>
            </a:r>
            <a:endParaRPr lang="en-US" dirty="0">
              <a:latin typeface="Franklin Gothic Book"/>
              <a:ea typeface="Calibri"/>
              <a:cs typeface="Calibri"/>
            </a:endParaRPr>
          </a:p>
        </p:txBody>
      </p:sp>
      <p:grpSp>
        <p:nvGrpSpPr>
          <p:cNvPr id="155" name="Group 154">
            <a:extLst>
              <a:ext uri="{FF2B5EF4-FFF2-40B4-BE49-F238E27FC236}">
                <a16:creationId xmlns:a16="http://schemas.microsoft.com/office/drawing/2014/main" id="{35E9B1D6-D0F1-ECD1-55B9-41C1F0EFEBC5}"/>
              </a:ext>
            </a:extLst>
          </p:cNvPr>
          <p:cNvGrpSpPr/>
          <p:nvPr/>
        </p:nvGrpSpPr>
        <p:grpSpPr>
          <a:xfrm>
            <a:off x="2545874" y="2665485"/>
            <a:ext cx="1239074" cy="415468"/>
            <a:chOff x="2545874" y="2665485"/>
            <a:chExt cx="1239074" cy="415468"/>
          </a:xfrm>
        </p:grpSpPr>
        <p:sp>
          <p:nvSpPr>
            <p:cNvPr id="156" name="Rectangle 155">
              <a:extLst>
                <a:ext uri="{FF2B5EF4-FFF2-40B4-BE49-F238E27FC236}">
                  <a16:creationId xmlns:a16="http://schemas.microsoft.com/office/drawing/2014/main" id="{245B1B37-B826-DEED-2882-FA4E3BD46FD3}"/>
                </a:ext>
              </a:extLst>
            </p:cNvPr>
            <p:cNvSpPr/>
            <p:nvPr/>
          </p:nvSpPr>
          <p:spPr>
            <a:xfrm>
              <a:off x="2555210" y="2729263"/>
              <a:ext cx="1229738" cy="250738"/>
            </a:xfrm>
            <a:prstGeom prst="rect">
              <a:avLst/>
            </a:prstGeom>
            <a:solidFill>
              <a:srgbClr val="8BB58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Google Shape;125;p22">
              <a:extLst>
                <a:ext uri="{FF2B5EF4-FFF2-40B4-BE49-F238E27FC236}">
                  <a16:creationId xmlns:a16="http://schemas.microsoft.com/office/drawing/2014/main" id="{F125B854-B60B-6BD3-1FC3-685B05379346}"/>
                </a:ext>
              </a:extLst>
            </p:cNvPr>
            <p:cNvSpPr txBox="1"/>
            <p:nvPr/>
          </p:nvSpPr>
          <p:spPr>
            <a:xfrm>
              <a:off x="2545874" y="2665485"/>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Private</a:t>
              </a:r>
              <a:endParaRPr lang="en-US" dirty="0">
                <a:latin typeface="Franklin Gothic Book"/>
                <a:ea typeface="Calibri"/>
                <a:cs typeface="Calibri"/>
              </a:endParaRPr>
            </a:p>
          </p:txBody>
        </p:sp>
      </p:grpSp>
      <p:grpSp>
        <p:nvGrpSpPr>
          <p:cNvPr id="158" name="Group 157">
            <a:extLst>
              <a:ext uri="{FF2B5EF4-FFF2-40B4-BE49-F238E27FC236}">
                <a16:creationId xmlns:a16="http://schemas.microsoft.com/office/drawing/2014/main" id="{D05202CC-DEA0-812B-E9BC-D8CC75572D8D}"/>
              </a:ext>
            </a:extLst>
          </p:cNvPr>
          <p:cNvGrpSpPr/>
          <p:nvPr/>
        </p:nvGrpSpPr>
        <p:grpSpPr>
          <a:xfrm>
            <a:off x="4232833" y="2674646"/>
            <a:ext cx="1229738" cy="415468"/>
            <a:chOff x="4075667" y="2431757"/>
            <a:chExt cx="1229738" cy="415468"/>
          </a:xfrm>
        </p:grpSpPr>
        <p:sp>
          <p:nvSpPr>
            <p:cNvPr id="159" name="Rectangle 158">
              <a:extLst>
                <a:ext uri="{FF2B5EF4-FFF2-40B4-BE49-F238E27FC236}">
                  <a16:creationId xmlns:a16="http://schemas.microsoft.com/office/drawing/2014/main" id="{7383CCC6-7B43-EDC5-28FF-8E8B53B8F12A}"/>
                </a:ext>
              </a:extLst>
            </p:cNvPr>
            <p:cNvSpPr/>
            <p:nvPr/>
          </p:nvSpPr>
          <p:spPr>
            <a:xfrm>
              <a:off x="4075667" y="2502570"/>
              <a:ext cx="1229738" cy="250738"/>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Google Shape;125;p22">
              <a:extLst>
                <a:ext uri="{FF2B5EF4-FFF2-40B4-BE49-F238E27FC236}">
                  <a16:creationId xmlns:a16="http://schemas.microsoft.com/office/drawing/2014/main" id="{A4E9A17A-01F2-5E49-4054-432645163527}"/>
                </a:ext>
              </a:extLst>
            </p:cNvPr>
            <p:cNvSpPr txBox="1"/>
            <p:nvPr/>
          </p:nvSpPr>
          <p:spPr>
            <a:xfrm>
              <a:off x="4093249" y="2431757"/>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Public</a:t>
              </a:r>
              <a:endParaRPr lang="en-US" dirty="0">
                <a:latin typeface="Franklin Gothic Book"/>
                <a:ea typeface="Calibri"/>
                <a:cs typeface="Calibri"/>
              </a:endParaRPr>
            </a:p>
          </p:txBody>
        </p:sp>
      </p:grpSp>
      <p:sp>
        <p:nvSpPr>
          <p:cNvPr id="162" name="Rectangle 161">
            <a:extLst>
              <a:ext uri="{FF2B5EF4-FFF2-40B4-BE49-F238E27FC236}">
                <a16:creationId xmlns:a16="http://schemas.microsoft.com/office/drawing/2014/main" id="{7ADC57D8-3681-3087-494D-BFBF25D27714}"/>
              </a:ext>
            </a:extLst>
          </p:cNvPr>
          <p:cNvSpPr/>
          <p:nvPr/>
        </p:nvSpPr>
        <p:spPr>
          <a:xfrm>
            <a:off x="4391298" y="3269624"/>
            <a:ext cx="912809" cy="1683360"/>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Google Shape;125;p22">
            <a:extLst>
              <a:ext uri="{FF2B5EF4-FFF2-40B4-BE49-F238E27FC236}">
                <a16:creationId xmlns:a16="http://schemas.microsoft.com/office/drawing/2014/main" id="{C2185FA7-A819-D6D7-4930-791ED79F69A7}"/>
              </a:ext>
            </a:extLst>
          </p:cNvPr>
          <p:cNvSpPr txBox="1"/>
          <p:nvPr/>
        </p:nvSpPr>
        <p:spPr>
          <a:xfrm>
            <a:off x="4417352" y="3286778"/>
            <a:ext cx="860700" cy="126185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Public</a:t>
            </a:r>
          </a:p>
          <a:p>
            <a:pPr marL="0" lvl="0" indent="0" algn="ctr" rtl="0">
              <a:spcBef>
                <a:spcPts val="0"/>
              </a:spcBef>
              <a:spcAft>
                <a:spcPts val="0"/>
              </a:spcAft>
              <a:buNone/>
            </a:pPr>
            <a:r>
              <a:rPr lang="en-US" b="1" dirty="0">
                <a:latin typeface="Franklin Gothic Book"/>
                <a:ea typeface="Calibri"/>
                <a:cs typeface="Calibri"/>
                <a:sym typeface="Calibri"/>
              </a:rPr>
              <a:t>No Safety Concern Gullies</a:t>
            </a:r>
            <a:endParaRPr lang="en-US" dirty="0">
              <a:latin typeface="Franklin Gothic Book"/>
              <a:ea typeface="Calibri"/>
              <a:cs typeface="Calibri"/>
            </a:endParaRPr>
          </a:p>
        </p:txBody>
      </p:sp>
      <p:grpSp>
        <p:nvGrpSpPr>
          <p:cNvPr id="164" name="Group 163">
            <a:extLst>
              <a:ext uri="{FF2B5EF4-FFF2-40B4-BE49-F238E27FC236}">
                <a16:creationId xmlns:a16="http://schemas.microsoft.com/office/drawing/2014/main" id="{5253DF9E-92FE-69F1-BFC1-6E77D8BC7980}"/>
              </a:ext>
            </a:extLst>
          </p:cNvPr>
          <p:cNvGrpSpPr/>
          <p:nvPr/>
        </p:nvGrpSpPr>
        <p:grpSpPr>
          <a:xfrm>
            <a:off x="5766786" y="2663631"/>
            <a:ext cx="1229738" cy="415468"/>
            <a:chOff x="5609620" y="2420742"/>
            <a:chExt cx="1229738" cy="415468"/>
          </a:xfrm>
        </p:grpSpPr>
        <p:sp>
          <p:nvSpPr>
            <p:cNvPr id="165" name="Rectangle 164">
              <a:extLst>
                <a:ext uri="{FF2B5EF4-FFF2-40B4-BE49-F238E27FC236}">
                  <a16:creationId xmlns:a16="http://schemas.microsoft.com/office/drawing/2014/main" id="{D8716287-223F-3AC5-4034-C657810D11EF}"/>
                </a:ext>
              </a:extLst>
            </p:cNvPr>
            <p:cNvSpPr/>
            <p:nvPr/>
          </p:nvSpPr>
          <p:spPr>
            <a:xfrm>
              <a:off x="5609620" y="2491555"/>
              <a:ext cx="1229738" cy="250738"/>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Google Shape;125;p22">
              <a:extLst>
                <a:ext uri="{FF2B5EF4-FFF2-40B4-BE49-F238E27FC236}">
                  <a16:creationId xmlns:a16="http://schemas.microsoft.com/office/drawing/2014/main" id="{4C0D1B01-41E6-0CB8-164D-3E0DF2A7C649}"/>
                </a:ext>
              </a:extLst>
            </p:cNvPr>
            <p:cNvSpPr txBox="1"/>
            <p:nvPr/>
          </p:nvSpPr>
          <p:spPr>
            <a:xfrm>
              <a:off x="5627202" y="2420742"/>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Private</a:t>
              </a:r>
              <a:endParaRPr lang="en-US" dirty="0">
                <a:latin typeface="Franklin Gothic Book"/>
                <a:ea typeface="Calibri"/>
                <a:cs typeface="Calibri"/>
              </a:endParaRPr>
            </a:p>
          </p:txBody>
        </p:sp>
      </p:grpSp>
      <p:sp>
        <p:nvSpPr>
          <p:cNvPr id="167" name="Rectangle 166">
            <a:extLst>
              <a:ext uri="{FF2B5EF4-FFF2-40B4-BE49-F238E27FC236}">
                <a16:creationId xmlns:a16="http://schemas.microsoft.com/office/drawing/2014/main" id="{F9F6AF2E-9C08-8CEB-E83B-71DE51AF761C}"/>
              </a:ext>
            </a:extLst>
          </p:cNvPr>
          <p:cNvSpPr/>
          <p:nvPr/>
        </p:nvSpPr>
        <p:spPr>
          <a:xfrm>
            <a:off x="5925251" y="3269624"/>
            <a:ext cx="912809" cy="1683360"/>
          </a:xfrm>
          <a:prstGeom prst="rect">
            <a:avLst/>
          </a:prstGeom>
          <a:solidFill>
            <a:schemeClr val="accent2">
              <a:lumMod val="25000"/>
              <a:lumOff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Google Shape;125;p22">
            <a:extLst>
              <a:ext uri="{FF2B5EF4-FFF2-40B4-BE49-F238E27FC236}">
                <a16:creationId xmlns:a16="http://schemas.microsoft.com/office/drawing/2014/main" id="{03EE34E3-85B2-C35C-0DAA-AA47D0398050}"/>
              </a:ext>
            </a:extLst>
          </p:cNvPr>
          <p:cNvSpPr txBox="1"/>
          <p:nvPr/>
        </p:nvSpPr>
        <p:spPr>
          <a:xfrm>
            <a:off x="5951305" y="3286778"/>
            <a:ext cx="860700" cy="126185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Private </a:t>
            </a:r>
          </a:p>
          <a:p>
            <a:pPr marL="0" lvl="0" indent="0" algn="ctr" rtl="0">
              <a:spcBef>
                <a:spcPts val="0"/>
              </a:spcBef>
              <a:spcAft>
                <a:spcPts val="0"/>
              </a:spcAft>
              <a:buNone/>
            </a:pPr>
            <a:r>
              <a:rPr lang="en-US" b="1" dirty="0">
                <a:latin typeface="Franklin Gothic Book"/>
                <a:ea typeface="Calibri"/>
                <a:cs typeface="Calibri"/>
                <a:sym typeface="Calibri"/>
              </a:rPr>
              <a:t>No Safety Concern Gullies</a:t>
            </a:r>
            <a:endParaRPr lang="en-US" dirty="0">
              <a:latin typeface="Franklin Gothic Book"/>
              <a:ea typeface="Calibri"/>
              <a:cs typeface="Calibri"/>
            </a:endParaRPr>
          </a:p>
        </p:txBody>
      </p:sp>
      <p:sp>
        <p:nvSpPr>
          <p:cNvPr id="169" name="Rectangle 168">
            <a:extLst>
              <a:ext uri="{FF2B5EF4-FFF2-40B4-BE49-F238E27FC236}">
                <a16:creationId xmlns:a16="http://schemas.microsoft.com/office/drawing/2014/main" id="{848AD3F9-1D56-CA4B-A574-C5435D5E8EBC}"/>
              </a:ext>
            </a:extLst>
          </p:cNvPr>
          <p:cNvSpPr/>
          <p:nvPr/>
        </p:nvSpPr>
        <p:spPr>
          <a:xfrm>
            <a:off x="7035993" y="1587469"/>
            <a:ext cx="1229738" cy="250738"/>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Google Shape;125;p22">
            <a:extLst>
              <a:ext uri="{FF2B5EF4-FFF2-40B4-BE49-F238E27FC236}">
                <a16:creationId xmlns:a16="http://schemas.microsoft.com/office/drawing/2014/main" id="{BDB54061-406D-CBAE-EF4C-DC89F0927F43}"/>
              </a:ext>
            </a:extLst>
          </p:cNvPr>
          <p:cNvSpPr txBox="1"/>
          <p:nvPr/>
        </p:nvSpPr>
        <p:spPr>
          <a:xfrm>
            <a:off x="7053575" y="1516656"/>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Inaccessible</a:t>
            </a:r>
            <a:endParaRPr lang="en-US" dirty="0">
              <a:latin typeface="Franklin Gothic Book"/>
              <a:ea typeface="Calibri"/>
              <a:cs typeface="Calibri"/>
            </a:endParaRPr>
          </a:p>
        </p:txBody>
      </p:sp>
      <p:sp>
        <p:nvSpPr>
          <p:cNvPr id="171" name="Rectangle 170">
            <a:extLst>
              <a:ext uri="{FF2B5EF4-FFF2-40B4-BE49-F238E27FC236}">
                <a16:creationId xmlns:a16="http://schemas.microsoft.com/office/drawing/2014/main" id="{940CE48B-1029-D135-C22D-7DD574EA04EF}"/>
              </a:ext>
            </a:extLst>
          </p:cNvPr>
          <p:cNvSpPr/>
          <p:nvPr/>
        </p:nvSpPr>
        <p:spPr>
          <a:xfrm>
            <a:off x="7035993" y="2285792"/>
            <a:ext cx="1229738" cy="250738"/>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Google Shape;125;p22">
            <a:extLst>
              <a:ext uri="{FF2B5EF4-FFF2-40B4-BE49-F238E27FC236}">
                <a16:creationId xmlns:a16="http://schemas.microsoft.com/office/drawing/2014/main" id="{929AB938-09FE-F508-FA1E-A9830E034556}"/>
              </a:ext>
            </a:extLst>
          </p:cNvPr>
          <p:cNvSpPr txBox="1"/>
          <p:nvPr/>
        </p:nvSpPr>
        <p:spPr>
          <a:xfrm>
            <a:off x="7053575" y="2214979"/>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Excluded</a:t>
            </a:r>
            <a:endParaRPr lang="en-US" dirty="0">
              <a:latin typeface="Franklin Gothic Book"/>
              <a:ea typeface="Calibri"/>
              <a:cs typeface="Calibri"/>
            </a:endParaRPr>
          </a:p>
        </p:txBody>
      </p:sp>
      <p:grpSp>
        <p:nvGrpSpPr>
          <p:cNvPr id="173" name="Group 172">
            <a:extLst>
              <a:ext uri="{FF2B5EF4-FFF2-40B4-BE49-F238E27FC236}">
                <a16:creationId xmlns:a16="http://schemas.microsoft.com/office/drawing/2014/main" id="{E5BDB72F-443E-1E8E-D6A4-6C9D1FA4C95B}"/>
              </a:ext>
            </a:extLst>
          </p:cNvPr>
          <p:cNvGrpSpPr/>
          <p:nvPr/>
        </p:nvGrpSpPr>
        <p:grpSpPr>
          <a:xfrm>
            <a:off x="7201777" y="3305294"/>
            <a:ext cx="1795236" cy="1714992"/>
            <a:chOff x="7251781" y="3436544"/>
            <a:chExt cx="1795236" cy="1714992"/>
          </a:xfrm>
        </p:grpSpPr>
        <p:sp>
          <p:nvSpPr>
            <p:cNvPr id="174" name="Rectangle 173">
              <a:extLst>
                <a:ext uri="{FF2B5EF4-FFF2-40B4-BE49-F238E27FC236}">
                  <a16:creationId xmlns:a16="http://schemas.microsoft.com/office/drawing/2014/main" id="{4FE0DC71-0F6B-2B17-EDEC-42B9B42898C9}"/>
                </a:ext>
              </a:extLst>
            </p:cNvPr>
            <p:cNvSpPr/>
            <p:nvPr/>
          </p:nvSpPr>
          <p:spPr>
            <a:xfrm>
              <a:off x="7544606" y="3446641"/>
              <a:ext cx="1502411" cy="1683360"/>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30116BFA-8185-02DD-E8CC-08D7E10A3C33}"/>
                </a:ext>
              </a:extLst>
            </p:cNvPr>
            <p:cNvSpPr/>
            <p:nvPr/>
          </p:nvSpPr>
          <p:spPr>
            <a:xfrm>
              <a:off x="7629337" y="3784282"/>
              <a:ext cx="1337851" cy="250738"/>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Google Shape;125;p22">
              <a:extLst>
                <a:ext uri="{FF2B5EF4-FFF2-40B4-BE49-F238E27FC236}">
                  <a16:creationId xmlns:a16="http://schemas.microsoft.com/office/drawing/2014/main" id="{10497D15-3B57-CF3F-453D-66F72CA138CE}"/>
                </a:ext>
              </a:extLst>
            </p:cNvPr>
            <p:cNvSpPr txBox="1"/>
            <p:nvPr/>
          </p:nvSpPr>
          <p:spPr>
            <a:xfrm>
              <a:off x="7589668" y="3697480"/>
              <a:ext cx="983223"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latin typeface="Franklin Gothic Book"/>
                  <a:ea typeface="Calibri"/>
                  <a:cs typeface="Calibri"/>
                  <a:sym typeface="Calibri"/>
                </a:rPr>
                <a:t>High</a:t>
              </a:r>
              <a:endParaRPr lang="en-US" dirty="0">
                <a:latin typeface="Franklin Gothic Book"/>
                <a:ea typeface="Calibri"/>
                <a:cs typeface="Calibri"/>
              </a:endParaRPr>
            </a:p>
          </p:txBody>
        </p:sp>
        <p:sp>
          <p:nvSpPr>
            <p:cNvPr id="177" name="Rectangle 176">
              <a:extLst>
                <a:ext uri="{FF2B5EF4-FFF2-40B4-BE49-F238E27FC236}">
                  <a16:creationId xmlns:a16="http://schemas.microsoft.com/office/drawing/2014/main" id="{CABE36D5-978D-D7AA-05A6-5F10B61CB830}"/>
                </a:ext>
              </a:extLst>
            </p:cNvPr>
            <p:cNvSpPr/>
            <p:nvPr/>
          </p:nvSpPr>
          <p:spPr>
            <a:xfrm>
              <a:off x="7629336" y="4112912"/>
              <a:ext cx="1337851" cy="250738"/>
            </a:xfrm>
            <a:prstGeom prst="rect">
              <a:avLst/>
            </a:prstGeom>
            <a:solidFill>
              <a:srgbClr val="8BB58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Google Shape;125;p22">
              <a:extLst>
                <a:ext uri="{FF2B5EF4-FFF2-40B4-BE49-F238E27FC236}">
                  <a16:creationId xmlns:a16="http://schemas.microsoft.com/office/drawing/2014/main" id="{0465B8EF-20CE-4A2F-C8B3-01C98E931B5D}"/>
                </a:ext>
              </a:extLst>
            </p:cNvPr>
            <p:cNvSpPr txBox="1"/>
            <p:nvPr/>
          </p:nvSpPr>
          <p:spPr>
            <a:xfrm>
              <a:off x="7580848" y="4042099"/>
              <a:ext cx="1194575" cy="415468"/>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b="1" dirty="0">
                  <a:latin typeface="Franklin Gothic Book"/>
                  <a:ea typeface="Calibri"/>
                  <a:cs typeface="Calibri"/>
                  <a:sym typeface="Calibri"/>
                </a:rPr>
                <a:t>Moderate</a:t>
              </a:r>
              <a:endParaRPr lang="en-US" dirty="0">
                <a:latin typeface="Franklin Gothic Book"/>
                <a:ea typeface="Calibri"/>
                <a:cs typeface="Calibri"/>
              </a:endParaRPr>
            </a:p>
          </p:txBody>
        </p:sp>
        <p:sp>
          <p:nvSpPr>
            <p:cNvPr id="179" name="Rectangle 178">
              <a:extLst>
                <a:ext uri="{FF2B5EF4-FFF2-40B4-BE49-F238E27FC236}">
                  <a16:creationId xmlns:a16="http://schemas.microsoft.com/office/drawing/2014/main" id="{CAF2B138-CCD0-C79F-42E1-7DC3964F905B}"/>
                </a:ext>
              </a:extLst>
            </p:cNvPr>
            <p:cNvSpPr/>
            <p:nvPr/>
          </p:nvSpPr>
          <p:spPr>
            <a:xfrm>
              <a:off x="7629337" y="4467843"/>
              <a:ext cx="1337850" cy="250738"/>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Google Shape;125;p22">
              <a:extLst>
                <a:ext uri="{FF2B5EF4-FFF2-40B4-BE49-F238E27FC236}">
                  <a16:creationId xmlns:a16="http://schemas.microsoft.com/office/drawing/2014/main" id="{5DF4E2A0-8E04-731B-4C17-9FFBF3B8B9BC}"/>
                </a:ext>
              </a:extLst>
            </p:cNvPr>
            <p:cNvSpPr txBox="1"/>
            <p:nvPr/>
          </p:nvSpPr>
          <p:spPr>
            <a:xfrm>
              <a:off x="7595691" y="4397030"/>
              <a:ext cx="1194575" cy="415468"/>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b="1" dirty="0">
                  <a:latin typeface="Franklin Gothic Book"/>
                  <a:ea typeface="Calibri"/>
                  <a:cs typeface="Calibri"/>
                  <a:sym typeface="Calibri"/>
                </a:rPr>
                <a:t>Moderate</a:t>
              </a:r>
              <a:endParaRPr lang="en-US" dirty="0">
                <a:latin typeface="Franklin Gothic Book"/>
                <a:ea typeface="Calibri"/>
                <a:cs typeface="Calibri"/>
              </a:endParaRPr>
            </a:p>
          </p:txBody>
        </p:sp>
        <p:sp>
          <p:nvSpPr>
            <p:cNvPr id="181" name="Rectangle 180">
              <a:extLst>
                <a:ext uri="{FF2B5EF4-FFF2-40B4-BE49-F238E27FC236}">
                  <a16:creationId xmlns:a16="http://schemas.microsoft.com/office/drawing/2014/main" id="{E2F76799-A693-0FE3-8B8D-8AED14D8E50F}"/>
                </a:ext>
              </a:extLst>
            </p:cNvPr>
            <p:cNvSpPr/>
            <p:nvPr/>
          </p:nvSpPr>
          <p:spPr>
            <a:xfrm>
              <a:off x="7629337" y="4807821"/>
              <a:ext cx="1337850" cy="250738"/>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Google Shape;125;p22">
              <a:extLst>
                <a:ext uri="{FF2B5EF4-FFF2-40B4-BE49-F238E27FC236}">
                  <a16:creationId xmlns:a16="http://schemas.microsoft.com/office/drawing/2014/main" id="{249D6AB4-61B8-1F41-1AD7-09CF8FE9EFCE}"/>
                </a:ext>
              </a:extLst>
            </p:cNvPr>
            <p:cNvSpPr txBox="1"/>
            <p:nvPr/>
          </p:nvSpPr>
          <p:spPr>
            <a:xfrm>
              <a:off x="7251781" y="4736068"/>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Low</a:t>
              </a:r>
              <a:endParaRPr lang="en-US" dirty="0">
                <a:latin typeface="Franklin Gothic Book"/>
                <a:ea typeface="Calibri"/>
                <a:cs typeface="Calibri"/>
              </a:endParaRPr>
            </a:p>
          </p:txBody>
        </p:sp>
        <p:sp>
          <p:nvSpPr>
            <p:cNvPr id="183" name="Google Shape;125;p22">
              <a:extLst>
                <a:ext uri="{FF2B5EF4-FFF2-40B4-BE49-F238E27FC236}">
                  <a16:creationId xmlns:a16="http://schemas.microsoft.com/office/drawing/2014/main" id="{4A51B631-C780-45FF-17F6-195FACA61FA0}"/>
                </a:ext>
              </a:extLst>
            </p:cNvPr>
            <p:cNvSpPr txBox="1"/>
            <p:nvPr/>
          </p:nvSpPr>
          <p:spPr>
            <a:xfrm>
              <a:off x="7378316" y="3436544"/>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Priority:</a:t>
              </a:r>
              <a:endParaRPr lang="en-US" dirty="0">
                <a:latin typeface="Franklin Gothic Book"/>
                <a:ea typeface="Calibri"/>
                <a:cs typeface="Calibri"/>
              </a:endParaRPr>
            </a:p>
          </p:txBody>
        </p:sp>
      </p:grpSp>
      <p:sp>
        <p:nvSpPr>
          <p:cNvPr id="184" name="Rectangle 183">
            <a:extLst>
              <a:ext uri="{FF2B5EF4-FFF2-40B4-BE49-F238E27FC236}">
                <a16:creationId xmlns:a16="http://schemas.microsoft.com/office/drawing/2014/main" id="{78D115DF-BD68-D975-0A0F-409CFBC6A38B}"/>
              </a:ext>
            </a:extLst>
          </p:cNvPr>
          <p:cNvSpPr/>
          <p:nvPr/>
        </p:nvSpPr>
        <p:spPr>
          <a:xfrm>
            <a:off x="4840992" y="2157231"/>
            <a:ext cx="1639801" cy="364336"/>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Google Shape;125;p22">
            <a:extLst>
              <a:ext uri="{FF2B5EF4-FFF2-40B4-BE49-F238E27FC236}">
                <a16:creationId xmlns:a16="http://schemas.microsoft.com/office/drawing/2014/main" id="{F3A6CE74-7632-EBEA-2DE1-8B9E90733888}"/>
              </a:ext>
            </a:extLst>
          </p:cNvPr>
          <p:cNvSpPr txBox="1"/>
          <p:nvPr/>
        </p:nvSpPr>
        <p:spPr>
          <a:xfrm>
            <a:off x="4892025" y="2139359"/>
            <a:ext cx="1602767"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latin typeface="Franklin Gothic Book"/>
                <a:ea typeface="Calibri"/>
                <a:cs typeface="Calibri"/>
                <a:sym typeface="Calibri"/>
              </a:rPr>
              <a:t>No Safety Concern</a:t>
            </a:r>
            <a:endParaRPr lang="en-US" dirty="0">
              <a:latin typeface="Franklin Gothic Book"/>
              <a:ea typeface="Calibri"/>
              <a:cs typeface="Calibri"/>
            </a:endParaRPr>
          </a:p>
        </p:txBody>
      </p:sp>
      <p:sp>
        <p:nvSpPr>
          <p:cNvPr id="186" name="TextBox 185">
            <a:extLst>
              <a:ext uri="{FF2B5EF4-FFF2-40B4-BE49-F238E27FC236}">
                <a16:creationId xmlns:a16="http://schemas.microsoft.com/office/drawing/2014/main" id="{F63E47EB-F0C7-7495-EB1A-013F45E82AA5}"/>
              </a:ext>
            </a:extLst>
          </p:cNvPr>
          <p:cNvSpPr txBox="1"/>
          <p:nvPr/>
        </p:nvSpPr>
        <p:spPr>
          <a:xfrm>
            <a:off x="4337409" y="3220744"/>
            <a:ext cx="1046481" cy="1828800"/>
          </a:xfrm>
          <a:prstGeom prst="rect">
            <a:avLst/>
          </a:prstGeom>
          <a:no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p>
        </p:txBody>
      </p:sp>
      <p:sp>
        <p:nvSpPr>
          <p:cNvPr id="187" name="Google Shape;161;p26">
            <a:extLst>
              <a:ext uri="{FF2B5EF4-FFF2-40B4-BE49-F238E27FC236}">
                <a16:creationId xmlns:a16="http://schemas.microsoft.com/office/drawing/2014/main" id="{EC0198BD-CA01-663F-9985-4611A1B890BE}"/>
              </a:ext>
            </a:extLst>
          </p:cNvPr>
          <p:cNvSpPr txBox="1">
            <a:spLocks/>
          </p:cNvSpPr>
          <p:nvPr/>
        </p:nvSpPr>
        <p:spPr>
          <a:xfrm>
            <a:off x="183404" y="258413"/>
            <a:ext cx="8520600" cy="572700"/>
          </a:xfrm>
          <a:prstGeom prst="rect">
            <a:avLst/>
          </a:prstGeom>
          <a:noFill/>
          <a:ln>
            <a:noFill/>
          </a:ln>
        </p:spPr>
        <p:txBody>
          <a:bodyPr spcFirstLastPara="1" wrap="square" lIns="91425" tIns="91425" rIns="91425" bIns="91425" anchor="t" anchorCtr="0">
            <a:normAutofit fontScale="97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SzPct val="39285"/>
            </a:pPr>
            <a:r>
              <a:rPr lang="en-US">
                <a:solidFill>
                  <a:schemeClr val="accent1">
                    <a:lumMod val="50000"/>
                  </a:schemeClr>
                </a:solidFill>
                <a:latin typeface="Franklin Gothic Demi"/>
                <a:cs typeface="Calibri"/>
                <a:sym typeface="Calibri"/>
              </a:rPr>
              <a:t>Highest Ranked Sites</a:t>
            </a:r>
            <a:endParaRPr lang="en-US" dirty="0">
              <a:solidFill>
                <a:schemeClr val="accent1">
                  <a:lumMod val="50000"/>
                </a:schemeClr>
              </a:solidFill>
              <a:latin typeface="Franklin Gothic Demi"/>
            </a:endParaRPr>
          </a:p>
        </p:txBody>
      </p:sp>
    </p:spTree>
    <p:extLst>
      <p:ext uri="{BB962C8B-B14F-4D97-AF65-F5344CB8AC3E}">
        <p14:creationId xmlns:p14="http://schemas.microsoft.com/office/powerpoint/2010/main" val="370888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9B667-9A1F-AA89-12AE-EB3E10B866EE}"/>
              </a:ext>
            </a:extLst>
          </p:cNvPr>
          <p:cNvSpPr>
            <a:spLocks noGrp="1"/>
          </p:cNvSpPr>
          <p:nvPr>
            <p:ph type="title"/>
          </p:nvPr>
        </p:nvSpPr>
        <p:spPr/>
        <p:txBody>
          <a:bodyPr>
            <a:normAutofit fontScale="90000"/>
          </a:bodyPr>
          <a:lstStyle/>
          <a:p>
            <a:r>
              <a:rPr lang="en-US" b="1">
                <a:solidFill>
                  <a:srgbClr val="093C92"/>
                </a:solidFill>
                <a:latin typeface="Franklin Gothic Demi"/>
              </a:rPr>
              <a:t>On Public Land with No Safety Concern – CVR55 Map</a:t>
            </a:r>
            <a:endParaRPr lang="en-US" b="1">
              <a:latin typeface="Franklin Gothic Demi"/>
            </a:endParaRPr>
          </a:p>
        </p:txBody>
      </p:sp>
      <p:pic>
        <p:nvPicPr>
          <p:cNvPr id="5" name="Picture 4" descr="A map of a city&#10;&#10;Description automatically generated">
            <a:extLst>
              <a:ext uri="{FF2B5EF4-FFF2-40B4-BE49-F238E27FC236}">
                <a16:creationId xmlns:a16="http://schemas.microsoft.com/office/drawing/2014/main" id="{6D376630-F952-4237-DF14-88EDC1BE620D}"/>
              </a:ext>
            </a:extLst>
          </p:cNvPr>
          <p:cNvPicPr>
            <a:picLocks noChangeAspect="1"/>
          </p:cNvPicPr>
          <p:nvPr/>
        </p:nvPicPr>
        <p:blipFill>
          <a:blip r:embed="rId2"/>
          <a:stretch>
            <a:fillRect/>
          </a:stretch>
        </p:blipFill>
        <p:spPr>
          <a:xfrm>
            <a:off x="1905646" y="942746"/>
            <a:ext cx="5419239" cy="4134872"/>
          </a:xfrm>
          <a:prstGeom prst="rect">
            <a:avLst/>
          </a:prstGeom>
        </p:spPr>
      </p:pic>
      <p:sp>
        <p:nvSpPr>
          <p:cNvPr id="7" name="Oval 6">
            <a:extLst>
              <a:ext uri="{FF2B5EF4-FFF2-40B4-BE49-F238E27FC236}">
                <a16:creationId xmlns:a16="http://schemas.microsoft.com/office/drawing/2014/main" id="{AD808246-8A0A-3B21-104F-BA18E1E510BC}"/>
              </a:ext>
            </a:extLst>
          </p:cNvPr>
          <p:cNvSpPr/>
          <p:nvPr/>
        </p:nvSpPr>
        <p:spPr>
          <a:xfrm>
            <a:off x="2105348" y="3187484"/>
            <a:ext cx="232474" cy="25184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898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E9141-7668-759E-4E2C-21008F0730AD}"/>
              </a:ext>
            </a:extLst>
          </p:cNvPr>
          <p:cNvSpPr>
            <a:spLocks noGrp="1"/>
          </p:cNvSpPr>
          <p:nvPr>
            <p:ph type="title"/>
          </p:nvPr>
        </p:nvSpPr>
        <p:spPr/>
        <p:txBody>
          <a:bodyPr>
            <a:normAutofit fontScale="90000"/>
          </a:bodyPr>
          <a:lstStyle/>
          <a:p>
            <a:r>
              <a:rPr lang="en-US">
                <a:solidFill>
                  <a:schemeClr val="accent1">
                    <a:lumMod val="50000"/>
                  </a:schemeClr>
                </a:solidFill>
                <a:latin typeface="Franklin Gothic Demi"/>
              </a:rPr>
              <a:t>On Public Land with No Safety Concern – CVR55</a:t>
            </a:r>
          </a:p>
        </p:txBody>
      </p:sp>
      <p:sp>
        <p:nvSpPr>
          <p:cNvPr id="7" name="TextBox 6">
            <a:extLst>
              <a:ext uri="{FF2B5EF4-FFF2-40B4-BE49-F238E27FC236}">
                <a16:creationId xmlns:a16="http://schemas.microsoft.com/office/drawing/2014/main" id="{CFB6BEE3-622B-F9B8-9781-1988169FB717}"/>
              </a:ext>
            </a:extLst>
          </p:cNvPr>
          <p:cNvSpPr txBox="1"/>
          <p:nvPr/>
        </p:nvSpPr>
        <p:spPr>
          <a:xfrm>
            <a:off x="723213" y="4450680"/>
            <a:ext cx="19127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Franklin Gothic Book"/>
              </a:rPr>
              <a:t>Facing west looking downstream at the gully</a:t>
            </a:r>
          </a:p>
          <a:p>
            <a:pPr algn="ctr"/>
            <a:endParaRPr lang="en-US" sz="1200"/>
          </a:p>
        </p:txBody>
      </p:sp>
      <p:sp>
        <p:nvSpPr>
          <p:cNvPr id="8" name="TextBox 7">
            <a:extLst>
              <a:ext uri="{FF2B5EF4-FFF2-40B4-BE49-F238E27FC236}">
                <a16:creationId xmlns:a16="http://schemas.microsoft.com/office/drawing/2014/main" id="{C4EF44F8-1424-814E-194C-D8B25D6E5229}"/>
              </a:ext>
            </a:extLst>
          </p:cNvPr>
          <p:cNvSpPr txBox="1"/>
          <p:nvPr/>
        </p:nvSpPr>
        <p:spPr>
          <a:xfrm>
            <a:off x="2803672" y="4458167"/>
            <a:ext cx="187778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Franklin Gothic Book"/>
              </a:rPr>
              <a:t>Facing east looking at bank</a:t>
            </a:r>
            <a:endParaRPr lang="en-US" sz="1200" err="1">
              <a:latin typeface="Franklin Gothic Book"/>
            </a:endParaRPr>
          </a:p>
          <a:p>
            <a:endParaRPr lang="en-US" sz="1200">
              <a:latin typeface="Franklin Gothic Book"/>
            </a:endParaRPr>
          </a:p>
        </p:txBody>
      </p:sp>
      <p:pic>
        <p:nvPicPr>
          <p:cNvPr id="12" name="Picture 12" descr="A table of text with blue and red text&#10;&#10;Description automatically generated">
            <a:extLst>
              <a:ext uri="{FF2B5EF4-FFF2-40B4-BE49-F238E27FC236}">
                <a16:creationId xmlns:a16="http://schemas.microsoft.com/office/drawing/2014/main" id="{3827F1D8-327E-41B9-DBD5-D62E83C85444}"/>
              </a:ext>
            </a:extLst>
          </p:cNvPr>
          <p:cNvPicPr>
            <a:picLocks noChangeAspect="1"/>
          </p:cNvPicPr>
          <p:nvPr/>
        </p:nvPicPr>
        <p:blipFill>
          <a:blip r:embed="rId3"/>
          <a:stretch>
            <a:fillRect/>
          </a:stretch>
        </p:blipFill>
        <p:spPr>
          <a:xfrm>
            <a:off x="5061568" y="1368770"/>
            <a:ext cx="3709186" cy="2851019"/>
          </a:xfrm>
          <a:prstGeom prst="rect">
            <a:avLst/>
          </a:prstGeom>
        </p:spPr>
      </p:pic>
      <p:pic>
        <p:nvPicPr>
          <p:cNvPr id="5" name="Picture 5" descr="A forest with trees and plants&#10;&#10;Description automatically generated">
            <a:extLst>
              <a:ext uri="{FF2B5EF4-FFF2-40B4-BE49-F238E27FC236}">
                <a16:creationId xmlns:a16="http://schemas.microsoft.com/office/drawing/2014/main" id="{6F69FFD7-12EE-62B8-4EE9-AD1C9C74D8B6}"/>
              </a:ext>
            </a:extLst>
          </p:cNvPr>
          <p:cNvPicPr>
            <a:picLocks noChangeAspect="1"/>
          </p:cNvPicPr>
          <p:nvPr/>
        </p:nvPicPr>
        <p:blipFill>
          <a:blip r:embed="rId4"/>
          <a:stretch>
            <a:fillRect/>
          </a:stretch>
        </p:blipFill>
        <p:spPr>
          <a:xfrm>
            <a:off x="759548" y="1097050"/>
            <a:ext cx="1889673" cy="3353999"/>
          </a:xfrm>
          <a:prstGeom prst="rect">
            <a:avLst/>
          </a:prstGeom>
        </p:spPr>
      </p:pic>
      <p:sp>
        <p:nvSpPr>
          <p:cNvPr id="6" name="TextBox 5">
            <a:extLst>
              <a:ext uri="{FF2B5EF4-FFF2-40B4-BE49-F238E27FC236}">
                <a16:creationId xmlns:a16="http://schemas.microsoft.com/office/drawing/2014/main" id="{90FBE58F-52BA-C739-6569-A522EEF247BF}"/>
              </a:ext>
            </a:extLst>
          </p:cNvPr>
          <p:cNvSpPr txBox="1"/>
          <p:nvPr/>
        </p:nvSpPr>
        <p:spPr>
          <a:xfrm>
            <a:off x="115312" y="2161079"/>
            <a:ext cx="3567575" cy="3735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0" name="Picture 10" descr="A forest with trees and plants&#10;&#10;Description automatically generated">
            <a:extLst>
              <a:ext uri="{FF2B5EF4-FFF2-40B4-BE49-F238E27FC236}">
                <a16:creationId xmlns:a16="http://schemas.microsoft.com/office/drawing/2014/main" id="{CED24CAC-19A8-1DAE-6799-A89E28E54BDA}"/>
              </a:ext>
            </a:extLst>
          </p:cNvPr>
          <p:cNvPicPr>
            <a:picLocks noChangeAspect="1"/>
          </p:cNvPicPr>
          <p:nvPr/>
        </p:nvPicPr>
        <p:blipFill>
          <a:blip r:embed="rId5"/>
          <a:stretch>
            <a:fillRect/>
          </a:stretch>
        </p:blipFill>
        <p:spPr>
          <a:xfrm rot="5400000">
            <a:off x="2135286" y="1814005"/>
            <a:ext cx="3386517" cy="1909974"/>
          </a:xfrm>
          <a:prstGeom prst="rect">
            <a:avLst/>
          </a:prstGeom>
        </p:spPr>
      </p:pic>
    </p:spTree>
    <p:extLst>
      <p:ext uri="{BB962C8B-B14F-4D97-AF65-F5344CB8AC3E}">
        <p14:creationId xmlns:p14="http://schemas.microsoft.com/office/powerpoint/2010/main" val="1649977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0"/>
        <p:cNvGrpSpPr/>
        <p:nvPr/>
      </p:nvGrpSpPr>
      <p:grpSpPr>
        <a:xfrm>
          <a:off x="0" y="0"/>
          <a:ext cx="0" cy="0"/>
          <a:chOff x="0" y="0"/>
          <a:chExt cx="0" cy="0"/>
        </a:xfrm>
      </p:grpSpPr>
      <p:sp>
        <p:nvSpPr>
          <p:cNvPr id="161" name="Google Shape;161;p26"/>
          <p:cNvSpPr txBox="1">
            <a:spLocks noGrp="1"/>
          </p:cNvSpPr>
          <p:nvPr>
            <p:ph type="title"/>
          </p:nvPr>
        </p:nvSpPr>
        <p:spPr>
          <a:xfrm>
            <a:off x="183404" y="258413"/>
            <a:ext cx="8520600" cy="572700"/>
          </a:xfrm>
          <a:prstGeom prst="rect">
            <a:avLst/>
          </a:prstGeom>
        </p:spPr>
        <p:txBody>
          <a:bodyPr spcFirstLastPara="1" wrap="square" lIns="91425" tIns="91425" rIns="91425" bIns="91425" anchor="t" anchorCtr="0">
            <a:normAutofit fontScale="90000"/>
          </a:bodyPr>
          <a:lstStyle/>
          <a:p>
            <a:pPr>
              <a:buSzPct val="39285"/>
            </a:pPr>
            <a:r>
              <a:rPr lang="en" dirty="0">
                <a:solidFill>
                  <a:schemeClr val="accent1">
                    <a:lumMod val="50000"/>
                  </a:schemeClr>
                </a:solidFill>
                <a:latin typeface="Franklin Gothic Demi"/>
                <a:cs typeface="Calibri"/>
                <a:sym typeface="Calibri"/>
              </a:rPr>
              <a:t>Highest Ranked Sites</a:t>
            </a:r>
            <a:endParaRPr dirty="0">
              <a:solidFill>
                <a:schemeClr val="accent1">
                  <a:lumMod val="50000"/>
                </a:schemeClr>
              </a:solidFill>
              <a:latin typeface="Franklin Gothic Demi"/>
            </a:endParaRPr>
          </a:p>
        </p:txBody>
      </p:sp>
      <p:cxnSp>
        <p:nvCxnSpPr>
          <p:cNvPr id="6" name="Straight Connector 5">
            <a:extLst>
              <a:ext uri="{FF2B5EF4-FFF2-40B4-BE49-F238E27FC236}">
                <a16:creationId xmlns:a16="http://schemas.microsoft.com/office/drawing/2014/main" id="{39E6883F-715E-BB90-DF43-0EA06C5A2183}"/>
              </a:ext>
            </a:extLst>
          </p:cNvPr>
          <p:cNvCxnSpPr>
            <a:cxnSpLocks/>
          </p:cNvCxnSpPr>
          <p:nvPr/>
        </p:nvCxnSpPr>
        <p:spPr>
          <a:xfrm flipH="1">
            <a:off x="4759845" y="2408058"/>
            <a:ext cx="1098870" cy="355313"/>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241D49D-AC5C-37D6-87BC-28ED39E56816}"/>
              </a:ext>
            </a:extLst>
          </p:cNvPr>
          <p:cNvCxnSpPr>
            <a:cxnSpLocks/>
          </p:cNvCxnSpPr>
          <p:nvPr/>
        </p:nvCxnSpPr>
        <p:spPr>
          <a:xfrm flipH="1" flipV="1">
            <a:off x="5434882" y="2359543"/>
            <a:ext cx="1066638" cy="406817"/>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9DC5EF8-120C-937B-9023-AF8EA9325CBF}"/>
              </a:ext>
            </a:extLst>
          </p:cNvPr>
          <p:cNvCxnSpPr>
            <a:cxnSpLocks/>
          </p:cNvCxnSpPr>
          <p:nvPr/>
        </p:nvCxnSpPr>
        <p:spPr>
          <a:xfrm>
            <a:off x="1411957" y="2809338"/>
            <a:ext cx="0" cy="109728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4042FD7-90A1-8BD0-AF00-9C88CCB75CF5}"/>
              </a:ext>
            </a:extLst>
          </p:cNvPr>
          <p:cNvCxnSpPr>
            <a:cxnSpLocks/>
          </p:cNvCxnSpPr>
          <p:nvPr/>
        </p:nvCxnSpPr>
        <p:spPr>
          <a:xfrm>
            <a:off x="3175443" y="2879901"/>
            <a:ext cx="0" cy="109728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4030797-2B87-7E4E-78AB-38F866C540F9}"/>
              </a:ext>
            </a:extLst>
          </p:cNvPr>
          <p:cNvCxnSpPr/>
          <p:nvPr/>
        </p:nvCxnSpPr>
        <p:spPr>
          <a:xfrm>
            <a:off x="6377168" y="2895536"/>
            <a:ext cx="0" cy="109728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7240820-DC61-098D-ECB1-BFBCDA2D1BDA}"/>
              </a:ext>
            </a:extLst>
          </p:cNvPr>
          <p:cNvCxnSpPr/>
          <p:nvPr/>
        </p:nvCxnSpPr>
        <p:spPr>
          <a:xfrm>
            <a:off x="4836683" y="2859366"/>
            <a:ext cx="0" cy="109728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C6DAAA2-523C-A3D4-C227-6691A43D5EFE}"/>
              </a:ext>
            </a:extLst>
          </p:cNvPr>
          <p:cNvCxnSpPr>
            <a:cxnSpLocks/>
          </p:cNvCxnSpPr>
          <p:nvPr/>
        </p:nvCxnSpPr>
        <p:spPr>
          <a:xfrm flipH="1">
            <a:off x="1485357" y="2386778"/>
            <a:ext cx="1098870" cy="355313"/>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8631379-16B6-F7A1-90C5-8AA28D0B2E72}"/>
              </a:ext>
            </a:extLst>
          </p:cNvPr>
          <p:cNvCxnSpPr>
            <a:cxnSpLocks/>
          </p:cNvCxnSpPr>
          <p:nvPr/>
        </p:nvCxnSpPr>
        <p:spPr>
          <a:xfrm flipH="1" flipV="1">
            <a:off x="2120600" y="2353451"/>
            <a:ext cx="1066638" cy="406817"/>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DA4F373-60D1-888A-C9A5-957E7BF9420A}"/>
              </a:ext>
            </a:extLst>
          </p:cNvPr>
          <p:cNvCxnSpPr>
            <a:cxnSpLocks/>
          </p:cNvCxnSpPr>
          <p:nvPr/>
        </p:nvCxnSpPr>
        <p:spPr>
          <a:xfrm flipH="1">
            <a:off x="2366409" y="1767607"/>
            <a:ext cx="1518828" cy="433283"/>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4275FDA-9E9C-5CFE-04CA-66FE16EC3725}"/>
              </a:ext>
            </a:extLst>
          </p:cNvPr>
          <p:cNvCxnSpPr>
            <a:cxnSpLocks/>
          </p:cNvCxnSpPr>
          <p:nvPr/>
        </p:nvCxnSpPr>
        <p:spPr>
          <a:xfrm flipH="1" flipV="1">
            <a:off x="4344557" y="1680064"/>
            <a:ext cx="1234966" cy="58556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F63B76A-176B-7EDC-6837-EC2873814D94}"/>
              </a:ext>
            </a:extLst>
          </p:cNvPr>
          <p:cNvCxnSpPr/>
          <p:nvPr/>
        </p:nvCxnSpPr>
        <p:spPr>
          <a:xfrm>
            <a:off x="7611999" y="1108826"/>
            <a:ext cx="0" cy="118872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863BA93-B17E-521C-14AB-9ADE2F899F29}"/>
              </a:ext>
            </a:extLst>
          </p:cNvPr>
          <p:cNvCxnSpPr>
            <a:cxnSpLocks/>
          </p:cNvCxnSpPr>
          <p:nvPr/>
        </p:nvCxnSpPr>
        <p:spPr>
          <a:xfrm rot="5400000">
            <a:off x="5790126" y="-713435"/>
            <a:ext cx="0" cy="36576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0476BB1-9447-808D-BBAD-07FB04908706}"/>
              </a:ext>
            </a:extLst>
          </p:cNvPr>
          <p:cNvCxnSpPr/>
          <p:nvPr/>
        </p:nvCxnSpPr>
        <p:spPr>
          <a:xfrm>
            <a:off x="4075178" y="1215235"/>
            <a:ext cx="0" cy="51362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4BDD9F7C-9369-DC9B-CEA5-084067EB2EF3}"/>
              </a:ext>
            </a:extLst>
          </p:cNvPr>
          <p:cNvSpPr/>
          <p:nvPr/>
        </p:nvSpPr>
        <p:spPr>
          <a:xfrm>
            <a:off x="3624682" y="927551"/>
            <a:ext cx="928254" cy="348697"/>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125;p22">
            <a:extLst>
              <a:ext uri="{FF2B5EF4-FFF2-40B4-BE49-F238E27FC236}">
                <a16:creationId xmlns:a16="http://schemas.microsoft.com/office/drawing/2014/main" id="{5B4DEE25-4FDD-F582-65DA-85919AE50DB7}"/>
              </a:ext>
            </a:extLst>
          </p:cNvPr>
          <p:cNvSpPr txBox="1"/>
          <p:nvPr/>
        </p:nvSpPr>
        <p:spPr>
          <a:xfrm>
            <a:off x="3677673" y="884511"/>
            <a:ext cx="875263"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dirty="0">
                <a:latin typeface="Franklin Gothic Book"/>
                <a:ea typeface="Calibri"/>
                <a:cs typeface="Calibri"/>
                <a:sym typeface="Calibri"/>
              </a:rPr>
              <a:t>Access</a:t>
            </a:r>
            <a:endParaRPr lang="en-US" sz="1800" dirty="0">
              <a:latin typeface="Franklin Gothic Book"/>
              <a:ea typeface="Calibri"/>
              <a:cs typeface="Calibri"/>
            </a:endParaRPr>
          </a:p>
        </p:txBody>
      </p:sp>
      <p:sp>
        <p:nvSpPr>
          <p:cNvPr id="21" name="Rectangle 20">
            <a:extLst>
              <a:ext uri="{FF2B5EF4-FFF2-40B4-BE49-F238E27FC236}">
                <a16:creationId xmlns:a16="http://schemas.microsoft.com/office/drawing/2014/main" id="{DCFB56A3-14EF-FC8E-CB04-1FD9DD25B25C}"/>
              </a:ext>
            </a:extLst>
          </p:cNvPr>
          <p:cNvSpPr/>
          <p:nvPr/>
        </p:nvSpPr>
        <p:spPr>
          <a:xfrm>
            <a:off x="3253825" y="1570529"/>
            <a:ext cx="1701003" cy="252662"/>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Google Shape;125;p22">
            <a:extLst>
              <a:ext uri="{FF2B5EF4-FFF2-40B4-BE49-F238E27FC236}">
                <a16:creationId xmlns:a16="http://schemas.microsoft.com/office/drawing/2014/main" id="{1552E0B3-AD80-4F8E-41B7-454AD6AC470A}"/>
              </a:ext>
            </a:extLst>
          </p:cNvPr>
          <p:cNvSpPr txBox="1"/>
          <p:nvPr/>
        </p:nvSpPr>
        <p:spPr>
          <a:xfrm>
            <a:off x="3429815" y="1502538"/>
            <a:ext cx="1740387" cy="4154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latin typeface="Franklin Gothic Book"/>
                <a:ea typeface="Calibri"/>
                <a:cs typeface="Calibri"/>
                <a:sym typeface="Calibri"/>
              </a:rPr>
              <a:t>Feasible Access</a:t>
            </a:r>
            <a:endParaRPr lang="en-US" dirty="0">
              <a:latin typeface="Franklin Gothic Book"/>
              <a:ea typeface="Calibri"/>
              <a:cs typeface="Calibri"/>
            </a:endParaRPr>
          </a:p>
        </p:txBody>
      </p:sp>
      <p:sp>
        <p:nvSpPr>
          <p:cNvPr id="23" name="Rectangle 22">
            <a:extLst>
              <a:ext uri="{FF2B5EF4-FFF2-40B4-BE49-F238E27FC236}">
                <a16:creationId xmlns:a16="http://schemas.microsoft.com/office/drawing/2014/main" id="{255FEB06-AD08-A6CE-0D01-942F879A5FA7}"/>
              </a:ext>
            </a:extLst>
          </p:cNvPr>
          <p:cNvSpPr/>
          <p:nvPr/>
        </p:nvSpPr>
        <p:spPr>
          <a:xfrm>
            <a:off x="1607764" y="2111547"/>
            <a:ext cx="1639801" cy="364336"/>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125;p22">
            <a:extLst>
              <a:ext uri="{FF2B5EF4-FFF2-40B4-BE49-F238E27FC236}">
                <a16:creationId xmlns:a16="http://schemas.microsoft.com/office/drawing/2014/main" id="{F378DD3A-51AD-C2BD-BBD6-587D25B0D88F}"/>
              </a:ext>
            </a:extLst>
          </p:cNvPr>
          <p:cNvSpPr txBox="1"/>
          <p:nvPr/>
        </p:nvSpPr>
        <p:spPr>
          <a:xfrm>
            <a:off x="1766477" y="2097256"/>
            <a:ext cx="138078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latin typeface="Franklin Gothic Book"/>
                <a:ea typeface="Calibri"/>
                <a:cs typeface="Calibri"/>
                <a:sym typeface="Calibri"/>
              </a:rPr>
              <a:t>Safety Concern</a:t>
            </a:r>
            <a:endParaRPr lang="en-US" dirty="0">
              <a:latin typeface="Franklin Gothic Book"/>
              <a:ea typeface="Calibri"/>
              <a:cs typeface="Calibri"/>
            </a:endParaRPr>
          </a:p>
        </p:txBody>
      </p:sp>
      <p:grpSp>
        <p:nvGrpSpPr>
          <p:cNvPr id="25" name="Group 24">
            <a:extLst>
              <a:ext uri="{FF2B5EF4-FFF2-40B4-BE49-F238E27FC236}">
                <a16:creationId xmlns:a16="http://schemas.microsoft.com/office/drawing/2014/main" id="{660768EF-EE2D-096B-D90E-2F3A135BA431}"/>
              </a:ext>
            </a:extLst>
          </p:cNvPr>
          <p:cNvGrpSpPr/>
          <p:nvPr/>
        </p:nvGrpSpPr>
        <p:grpSpPr>
          <a:xfrm>
            <a:off x="743032" y="2660083"/>
            <a:ext cx="1337851" cy="415468"/>
            <a:chOff x="743032" y="2417194"/>
            <a:chExt cx="1337851" cy="415468"/>
          </a:xfrm>
        </p:grpSpPr>
        <p:sp>
          <p:nvSpPr>
            <p:cNvPr id="26" name="Rectangle 25">
              <a:extLst>
                <a:ext uri="{FF2B5EF4-FFF2-40B4-BE49-F238E27FC236}">
                  <a16:creationId xmlns:a16="http://schemas.microsoft.com/office/drawing/2014/main" id="{F38AAB96-8A0C-A6D7-E8CF-619952E3A6B1}"/>
                </a:ext>
              </a:extLst>
            </p:cNvPr>
            <p:cNvSpPr/>
            <p:nvPr/>
          </p:nvSpPr>
          <p:spPr>
            <a:xfrm>
              <a:off x="743032" y="2488007"/>
              <a:ext cx="1337851" cy="250738"/>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Google Shape;125;p22">
              <a:extLst>
                <a:ext uri="{FF2B5EF4-FFF2-40B4-BE49-F238E27FC236}">
                  <a16:creationId xmlns:a16="http://schemas.microsoft.com/office/drawing/2014/main" id="{4698984B-CF61-5C23-50F3-F588D078FD56}"/>
                </a:ext>
              </a:extLst>
            </p:cNvPr>
            <p:cNvSpPr txBox="1"/>
            <p:nvPr/>
          </p:nvSpPr>
          <p:spPr>
            <a:xfrm>
              <a:off x="814670" y="2417194"/>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Public</a:t>
              </a:r>
              <a:endParaRPr lang="en-US" dirty="0">
                <a:latin typeface="Franklin Gothic Book"/>
                <a:ea typeface="Calibri"/>
                <a:cs typeface="Calibri"/>
              </a:endParaRPr>
            </a:p>
          </p:txBody>
        </p:sp>
      </p:grpSp>
      <p:sp>
        <p:nvSpPr>
          <p:cNvPr id="28" name="Rectangle 27">
            <a:extLst>
              <a:ext uri="{FF2B5EF4-FFF2-40B4-BE49-F238E27FC236}">
                <a16:creationId xmlns:a16="http://schemas.microsoft.com/office/drawing/2014/main" id="{D484EEF1-7D98-7866-56D4-2B4876AE2369}"/>
              </a:ext>
            </a:extLst>
          </p:cNvPr>
          <p:cNvSpPr/>
          <p:nvPr/>
        </p:nvSpPr>
        <p:spPr>
          <a:xfrm>
            <a:off x="955553" y="3269624"/>
            <a:ext cx="912809" cy="1683360"/>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25;p22">
            <a:extLst>
              <a:ext uri="{FF2B5EF4-FFF2-40B4-BE49-F238E27FC236}">
                <a16:creationId xmlns:a16="http://schemas.microsoft.com/office/drawing/2014/main" id="{84D6205D-9593-E55A-14F2-A6ADAFEE86AC}"/>
              </a:ext>
            </a:extLst>
          </p:cNvPr>
          <p:cNvSpPr txBox="1"/>
          <p:nvPr/>
        </p:nvSpPr>
        <p:spPr>
          <a:xfrm>
            <a:off x="960384" y="3351444"/>
            <a:ext cx="860700" cy="104641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Public Safety Concern Gullies</a:t>
            </a:r>
            <a:endParaRPr lang="en-US" dirty="0">
              <a:latin typeface="Franklin Gothic Book"/>
              <a:ea typeface="Calibri"/>
              <a:cs typeface="Calibri"/>
            </a:endParaRPr>
          </a:p>
        </p:txBody>
      </p:sp>
      <p:sp>
        <p:nvSpPr>
          <p:cNvPr id="30" name="Rectangle 29">
            <a:extLst>
              <a:ext uri="{FF2B5EF4-FFF2-40B4-BE49-F238E27FC236}">
                <a16:creationId xmlns:a16="http://schemas.microsoft.com/office/drawing/2014/main" id="{379708E4-C81A-E07D-7C0D-352DCD27E62D}"/>
              </a:ext>
            </a:extLst>
          </p:cNvPr>
          <p:cNvSpPr/>
          <p:nvPr/>
        </p:nvSpPr>
        <p:spPr>
          <a:xfrm>
            <a:off x="2686757" y="3269624"/>
            <a:ext cx="912809" cy="1683360"/>
          </a:xfrm>
          <a:prstGeom prst="rect">
            <a:avLst/>
          </a:prstGeom>
          <a:solidFill>
            <a:srgbClr val="8BB58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Google Shape;125;p22">
            <a:extLst>
              <a:ext uri="{FF2B5EF4-FFF2-40B4-BE49-F238E27FC236}">
                <a16:creationId xmlns:a16="http://schemas.microsoft.com/office/drawing/2014/main" id="{F06F5B3E-AAB5-C2D0-D436-9DC9654DD6AF}"/>
              </a:ext>
            </a:extLst>
          </p:cNvPr>
          <p:cNvSpPr txBox="1"/>
          <p:nvPr/>
        </p:nvSpPr>
        <p:spPr>
          <a:xfrm>
            <a:off x="2712811" y="3269624"/>
            <a:ext cx="860700" cy="104641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Private Safety Concern Gullies</a:t>
            </a:r>
            <a:endParaRPr lang="en-US" dirty="0">
              <a:latin typeface="Franklin Gothic Book"/>
              <a:ea typeface="Calibri"/>
              <a:cs typeface="Calibri"/>
            </a:endParaRPr>
          </a:p>
        </p:txBody>
      </p:sp>
      <p:grpSp>
        <p:nvGrpSpPr>
          <p:cNvPr id="32" name="Group 31">
            <a:extLst>
              <a:ext uri="{FF2B5EF4-FFF2-40B4-BE49-F238E27FC236}">
                <a16:creationId xmlns:a16="http://schemas.microsoft.com/office/drawing/2014/main" id="{E2B47195-5D04-E043-2A02-37B0004E2605}"/>
              </a:ext>
            </a:extLst>
          </p:cNvPr>
          <p:cNvGrpSpPr/>
          <p:nvPr/>
        </p:nvGrpSpPr>
        <p:grpSpPr>
          <a:xfrm>
            <a:off x="2545874" y="2665485"/>
            <a:ext cx="1239074" cy="415468"/>
            <a:chOff x="2545874" y="2665485"/>
            <a:chExt cx="1239074" cy="415468"/>
          </a:xfrm>
        </p:grpSpPr>
        <p:sp>
          <p:nvSpPr>
            <p:cNvPr id="33" name="Rectangle 32">
              <a:extLst>
                <a:ext uri="{FF2B5EF4-FFF2-40B4-BE49-F238E27FC236}">
                  <a16:creationId xmlns:a16="http://schemas.microsoft.com/office/drawing/2014/main" id="{D8266278-F0C0-C453-94C0-5373DDCAF0A7}"/>
                </a:ext>
              </a:extLst>
            </p:cNvPr>
            <p:cNvSpPr/>
            <p:nvPr/>
          </p:nvSpPr>
          <p:spPr>
            <a:xfrm>
              <a:off x="2555210" y="2729263"/>
              <a:ext cx="1229738" cy="250738"/>
            </a:xfrm>
            <a:prstGeom prst="rect">
              <a:avLst/>
            </a:prstGeom>
            <a:solidFill>
              <a:srgbClr val="8BB58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Google Shape;125;p22">
              <a:extLst>
                <a:ext uri="{FF2B5EF4-FFF2-40B4-BE49-F238E27FC236}">
                  <a16:creationId xmlns:a16="http://schemas.microsoft.com/office/drawing/2014/main" id="{41A901ED-8834-2A96-E350-8A1EFB04D78A}"/>
                </a:ext>
              </a:extLst>
            </p:cNvPr>
            <p:cNvSpPr txBox="1"/>
            <p:nvPr/>
          </p:nvSpPr>
          <p:spPr>
            <a:xfrm>
              <a:off x="2545874" y="2665485"/>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Private</a:t>
              </a:r>
              <a:endParaRPr lang="en-US" dirty="0">
                <a:latin typeface="Franklin Gothic Book"/>
                <a:ea typeface="Calibri"/>
                <a:cs typeface="Calibri"/>
              </a:endParaRPr>
            </a:p>
          </p:txBody>
        </p:sp>
      </p:grpSp>
      <p:grpSp>
        <p:nvGrpSpPr>
          <p:cNvPr id="35" name="Group 34">
            <a:extLst>
              <a:ext uri="{FF2B5EF4-FFF2-40B4-BE49-F238E27FC236}">
                <a16:creationId xmlns:a16="http://schemas.microsoft.com/office/drawing/2014/main" id="{BA72EF38-AC71-A751-E463-AF25D3443F9C}"/>
              </a:ext>
            </a:extLst>
          </p:cNvPr>
          <p:cNvGrpSpPr/>
          <p:nvPr/>
        </p:nvGrpSpPr>
        <p:grpSpPr>
          <a:xfrm>
            <a:off x="4232833" y="2674646"/>
            <a:ext cx="1229738" cy="415468"/>
            <a:chOff x="4075667" y="2431757"/>
            <a:chExt cx="1229738" cy="415468"/>
          </a:xfrm>
        </p:grpSpPr>
        <p:sp>
          <p:nvSpPr>
            <p:cNvPr id="36" name="Rectangle 35">
              <a:extLst>
                <a:ext uri="{FF2B5EF4-FFF2-40B4-BE49-F238E27FC236}">
                  <a16:creationId xmlns:a16="http://schemas.microsoft.com/office/drawing/2014/main" id="{3FFFCB35-2275-3BCC-00CF-20DEF4F21EB8}"/>
                </a:ext>
              </a:extLst>
            </p:cNvPr>
            <p:cNvSpPr/>
            <p:nvPr/>
          </p:nvSpPr>
          <p:spPr>
            <a:xfrm>
              <a:off x="4075667" y="2502570"/>
              <a:ext cx="1229738" cy="250738"/>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Google Shape;125;p22">
              <a:extLst>
                <a:ext uri="{FF2B5EF4-FFF2-40B4-BE49-F238E27FC236}">
                  <a16:creationId xmlns:a16="http://schemas.microsoft.com/office/drawing/2014/main" id="{D2AE6CA6-65E8-4DA2-0152-84198A2D822D}"/>
                </a:ext>
              </a:extLst>
            </p:cNvPr>
            <p:cNvSpPr txBox="1"/>
            <p:nvPr/>
          </p:nvSpPr>
          <p:spPr>
            <a:xfrm>
              <a:off x="4093249" y="2431757"/>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Public</a:t>
              </a:r>
              <a:endParaRPr lang="en-US" dirty="0">
                <a:latin typeface="Franklin Gothic Book"/>
                <a:ea typeface="Calibri"/>
                <a:cs typeface="Calibri"/>
              </a:endParaRPr>
            </a:p>
          </p:txBody>
        </p:sp>
      </p:grpSp>
      <p:sp>
        <p:nvSpPr>
          <p:cNvPr id="38" name="Rectangle 37">
            <a:extLst>
              <a:ext uri="{FF2B5EF4-FFF2-40B4-BE49-F238E27FC236}">
                <a16:creationId xmlns:a16="http://schemas.microsoft.com/office/drawing/2014/main" id="{8A4E4486-CF52-0543-E984-A7ED8EE2716C}"/>
              </a:ext>
            </a:extLst>
          </p:cNvPr>
          <p:cNvSpPr/>
          <p:nvPr/>
        </p:nvSpPr>
        <p:spPr>
          <a:xfrm>
            <a:off x="4391298" y="3269624"/>
            <a:ext cx="912809" cy="1683360"/>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25;p22">
            <a:extLst>
              <a:ext uri="{FF2B5EF4-FFF2-40B4-BE49-F238E27FC236}">
                <a16:creationId xmlns:a16="http://schemas.microsoft.com/office/drawing/2014/main" id="{2E87BD65-E5F3-F53B-6D02-72CC53D51AE1}"/>
              </a:ext>
            </a:extLst>
          </p:cNvPr>
          <p:cNvSpPr txBox="1"/>
          <p:nvPr/>
        </p:nvSpPr>
        <p:spPr>
          <a:xfrm>
            <a:off x="4417352" y="3286778"/>
            <a:ext cx="860700" cy="126185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Public</a:t>
            </a:r>
          </a:p>
          <a:p>
            <a:pPr marL="0" lvl="0" indent="0" algn="ctr" rtl="0">
              <a:spcBef>
                <a:spcPts val="0"/>
              </a:spcBef>
              <a:spcAft>
                <a:spcPts val="0"/>
              </a:spcAft>
              <a:buNone/>
            </a:pPr>
            <a:r>
              <a:rPr lang="en-US" b="1" dirty="0">
                <a:latin typeface="Franklin Gothic Book"/>
                <a:ea typeface="Calibri"/>
                <a:cs typeface="Calibri"/>
                <a:sym typeface="Calibri"/>
              </a:rPr>
              <a:t>No Safety Concern Gullies</a:t>
            </a:r>
            <a:endParaRPr lang="en-US" dirty="0">
              <a:latin typeface="Franklin Gothic Book"/>
              <a:ea typeface="Calibri"/>
              <a:cs typeface="Calibri"/>
            </a:endParaRPr>
          </a:p>
        </p:txBody>
      </p:sp>
      <p:grpSp>
        <p:nvGrpSpPr>
          <p:cNvPr id="40" name="Group 39">
            <a:extLst>
              <a:ext uri="{FF2B5EF4-FFF2-40B4-BE49-F238E27FC236}">
                <a16:creationId xmlns:a16="http://schemas.microsoft.com/office/drawing/2014/main" id="{5ED6DE1B-AB4A-25EB-4F63-7364F18C8A07}"/>
              </a:ext>
            </a:extLst>
          </p:cNvPr>
          <p:cNvGrpSpPr/>
          <p:nvPr/>
        </p:nvGrpSpPr>
        <p:grpSpPr>
          <a:xfrm>
            <a:off x="5766786" y="2663631"/>
            <a:ext cx="1229738" cy="415468"/>
            <a:chOff x="5609620" y="2420742"/>
            <a:chExt cx="1229738" cy="415468"/>
          </a:xfrm>
        </p:grpSpPr>
        <p:sp>
          <p:nvSpPr>
            <p:cNvPr id="41" name="Rectangle 40">
              <a:extLst>
                <a:ext uri="{FF2B5EF4-FFF2-40B4-BE49-F238E27FC236}">
                  <a16:creationId xmlns:a16="http://schemas.microsoft.com/office/drawing/2014/main" id="{1AB9E9F3-8EB5-8D16-98B3-DCD1ADDADD82}"/>
                </a:ext>
              </a:extLst>
            </p:cNvPr>
            <p:cNvSpPr/>
            <p:nvPr/>
          </p:nvSpPr>
          <p:spPr>
            <a:xfrm>
              <a:off x="5609620" y="2491555"/>
              <a:ext cx="1229738" cy="250738"/>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Google Shape;125;p22">
              <a:extLst>
                <a:ext uri="{FF2B5EF4-FFF2-40B4-BE49-F238E27FC236}">
                  <a16:creationId xmlns:a16="http://schemas.microsoft.com/office/drawing/2014/main" id="{269826F9-4891-9687-75B9-CA74196AD0F6}"/>
                </a:ext>
              </a:extLst>
            </p:cNvPr>
            <p:cNvSpPr txBox="1"/>
            <p:nvPr/>
          </p:nvSpPr>
          <p:spPr>
            <a:xfrm>
              <a:off x="5627202" y="2420742"/>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Private</a:t>
              </a:r>
              <a:endParaRPr lang="en-US" dirty="0">
                <a:latin typeface="Franklin Gothic Book"/>
                <a:ea typeface="Calibri"/>
                <a:cs typeface="Calibri"/>
              </a:endParaRPr>
            </a:p>
          </p:txBody>
        </p:sp>
      </p:grpSp>
      <p:sp>
        <p:nvSpPr>
          <p:cNvPr id="43" name="Rectangle 42">
            <a:extLst>
              <a:ext uri="{FF2B5EF4-FFF2-40B4-BE49-F238E27FC236}">
                <a16:creationId xmlns:a16="http://schemas.microsoft.com/office/drawing/2014/main" id="{427291EF-40B6-D70B-D53F-367DA005DA8D}"/>
              </a:ext>
            </a:extLst>
          </p:cNvPr>
          <p:cNvSpPr/>
          <p:nvPr/>
        </p:nvSpPr>
        <p:spPr>
          <a:xfrm>
            <a:off x="5925251" y="3269624"/>
            <a:ext cx="912809" cy="1683360"/>
          </a:xfrm>
          <a:prstGeom prst="rect">
            <a:avLst/>
          </a:prstGeom>
          <a:solidFill>
            <a:schemeClr val="accent2">
              <a:lumMod val="25000"/>
              <a:lumOff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Google Shape;125;p22">
            <a:extLst>
              <a:ext uri="{FF2B5EF4-FFF2-40B4-BE49-F238E27FC236}">
                <a16:creationId xmlns:a16="http://schemas.microsoft.com/office/drawing/2014/main" id="{CF502A83-B573-ABED-D155-9B4586046B09}"/>
              </a:ext>
            </a:extLst>
          </p:cNvPr>
          <p:cNvSpPr txBox="1"/>
          <p:nvPr/>
        </p:nvSpPr>
        <p:spPr>
          <a:xfrm>
            <a:off x="5951305" y="3286778"/>
            <a:ext cx="860700" cy="126185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Private </a:t>
            </a:r>
          </a:p>
          <a:p>
            <a:pPr marL="0" lvl="0" indent="0" algn="ctr" rtl="0">
              <a:spcBef>
                <a:spcPts val="0"/>
              </a:spcBef>
              <a:spcAft>
                <a:spcPts val="0"/>
              </a:spcAft>
              <a:buNone/>
            </a:pPr>
            <a:r>
              <a:rPr lang="en-US" b="1" dirty="0">
                <a:latin typeface="Franklin Gothic Book"/>
                <a:ea typeface="Calibri"/>
                <a:cs typeface="Calibri"/>
                <a:sym typeface="Calibri"/>
              </a:rPr>
              <a:t>No Safety Concern Gullies</a:t>
            </a:r>
            <a:endParaRPr lang="en-US" dirty="0">
              <a:latin typeface="Franklin Gothic Book"/>
              <a:ea typeface="Calibri"/>
              <a:cs typeface="Calibri"/>
            </a:endParaRPr>
          </a:p>
        </p:txBody>
      </p:sp>
      <p:sp>
        <p:nvSpPr>
          <p:cNvPr id="45" name="Rectangle 44">
            <a:extLst>
              <a:ext uri="{FF2B5EF4-FFF2-40B4-BE49-F238E27FC236}">
                <a16:creationId xmlns:a16="http://schemas.microsoft.com/office/drawing/2014/main" id="{4AA65257-932F-C2BD-E17A-584CA213DB28}"/>
              </a:ext>
            </a:extLst>
          </p:cNvPr>
          <p:cNvSpPr/>
          <p:nvPr/>
        </p:nvSpPr>
        <p:spPr>
          <a:xfrm>
            <a:off x="7035993" y="1587469"/>
            <a:ext cx="1229738" cy="250738"/>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Google Shape;125;p22">
            <a:extLst>
              <a:ext uri="{FF2B5EF4-FFF2-40B4-BE49-F238E27FC236}">
                <a16:creationId xmlns:a16="http://schemas.microsoft.com/office/drawing/2014/main" id="{E6EBD4A7-D693-31A6-91BD-D954866478F7}"/>
              </a:ext>
            </a:extLst>
          </p:cNvPr>
          <p:cNvSpPr txBox="1"/>
          <p:nvPr/>
        </p:nvSpPr>
        <p:spPr>
          <a:xfrm>
            <a:off x="7053575" y="1516656"/>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Inaccessible</a:t>
            </a:r>
            <a:endParaRPr lang="en-US" dirty="0">
              <a:latin typeface="Franklin Gothic Book"/>
              <a:ea typeface="Calibri"/>
              <a:cs typeface="Calibri"/>
            </a:endParaRPr>
          </a:p>
        </p:txBody>
      </p:sp>
      <p:sp>
        <p:nvSpPr>
          <p:cNvPr id="47" name="Rectangle 46">
            <a:extLst>
              <a:ext uri="{FF2B5EF4-FFF2-40B4-BE49-F238E27FC236}">
                <a16:creationId xmlns:a16="http://schemas.microsoft.com/office/drawing/2014/main" id="{47330913-C29C-F5CA-D49D-63683EE07784}"/>
              </a:ext>
            </a:extLst>
          </p:cNvPr>
          <p:cNvSpPr/>
          <p:nvPr/>
        </p:nvSpPr>
        <p:spPr>
          <a:xfrm>
            <a:off x="7035993" y="2285792"/>
            <a:ext cx="1229738" cy="250738"/>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125;p22">
            <a:extLst>
              <a:ext uri="{FF2B5EF4-FFF2-40B4-BE49-F238E27FC236}">
                <a16:creationId xmlns:a16="http://schemas.microsoft.com/office/drawing/2014/main" id="{579E624D-ECAC-B781-5AD1-2255720DCF62}"/>
              </a:ext>
            </a:extLst>
          </p:cNvPr>
          <p:cNvSpPr txBox="1"/>
          <p:nvPr/>
        </p:nvSpPr>
        <p:spPr>
          <a:xfrm>
            <a:off x="7053575" y="2214979"/>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Excluded</a:t>
            </a:r>
            <a:endParaRPr lang="en-US" dirty="0">
              <a:latin typeface="Franklin Gothic Book"/>
              <a:ea typeface="Calibri"/>
              <a:cs typeface="Calibri"/>
            </a:endParaRPr>
          </a:p>
        </p:txBody>
      </p:sp>
      <p:grpSp>
        <p:nvGrpSpPr>
          <p:cNvPr id="49" name="Group 48">
            <a:extLst>
              <a:ext uri="{FF2B5EF4-FFF2-40B4-BE49-F238E27FC236}">
                <a16:creationId xmlns:a16="http://schemas.microsoft.com/office/drawing/2014/main" id="{917EDC8F-0D02-6987-3EA7-EFE3107CE851}"/>
              </a:ext>
            </a:extLst>
          </p:cNvPr>
          <p:cNvGrpSpPr/>
          <p:nvPr/>
        </p:nvGrpSpPr>
        <p:grpSpPr>
          <a:xfrm>
            <a:off x="7201777" y="3305294"/>
            <a:ext cx="1795236" cy="1714992"/>
            <a:chOff x="7251781" y="3436544"/>
            <a:chExt cx="1795236" cy="1714992"/>
          </a:xfrm>
        </p:grpSpPr>
        <p:sp>
          <p:nvSpPr>
            <p:cNvPr id="50" name="Rectangle 49">
              <a:extLst>
                <a:ext uri="{FF2B5EF4-FFF2-40B4-BE49-F238E27FC236}">
                  <a16:creationId xmlns:a16="http://schemas.microsoft.com/office/drawing/2014/main" id="{1EAE774F-28A7-C942-E2BC-D0D6955CE4B9}"/>
                </a:ext>
              </a:extLst>
            </p:cNvPr>
            <p:cNvSpPr/>
            <p:nvPr/>
          </p:nvSpPr>
          <p:spPr>
            <a:xfrm>
              <a:off x="7544606" y="3446641"/>
              <a:ext cx="1502411" cy="1683360"/>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DAFDFBC-E9C1-BE0A-33EB-CAF00B96A55F}"/>
                </a:ext>
              </a:extLst>
            </p:cNvPr>
            <p:cNvSpPr/>
            <p:nvPr/>
          </p:nvSpPr>
          <p:spPr>
            <a:xfrm>
              <a:off x="7629337" y="3784282"/>
              <a:ext cx="1337851" cy="250738"/>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Google Shape;125;p22">
              <a:extLst>
                <a:ext uri="{FF2B5EF4-FFF2-40B4-BE49-F238E27FC236}">
                  <a16:creationId xmlns:a16="http://schemas.microsoft.com/office/drawing/2014/main" id="{F4A0DEA6-5980-06E1-AF42-87D589FEF96F}"/>
                </a:ext>
              </a:extLst>
            </p:cNvPr>
            <p:cNvSpPr txBox="1"/>
            <p:nvPr/>
          </p:nvSpPr>
          <p:spPr>
            <a:xfrm>
              <a:off x="7589668" y="3697480"/>
              <a:ext cx="983223"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latin typeface="Franklin Gothic Book"/>
                  <a:ea typeface="Calibri"/>
                  <a:cs typeface="Calibri"/>
                  <a:sym typeface="Calibri"/>
                </a:rPr>
                <a:t>High</a:t>
              </a:r>
              <a:endParaRPr lang="en-US" dirty="0">
                <a:latin typeface="Franklin Gothic Book"/>
                <a:ea typeface="Calibri"/>
                <a:cs typeface="Calibri"/>
              </a:endParaRPr>
            </a:p>
          </p:txBody>
        </p:sp>
        <p:sp>
          <p:nvSpPr>
            <p:cNvPr id="53" name="Rectangle 52">
              <a:extLst>
                <a:ext uri="{FF2B5EF4-FFF2-40B4-BE49-F238E27FC236}">
                  <a16:creationId xmlns:a16="http://schemas.microsoft.com/office/drawing/2014/main" id="{07342F47-A6E1-0C20-671C-5244803FF351}"/>
                </a:ext>
              </a:extLst>
            </p:cNvPr>
            <p:cNvSpPr/>
            <p:nvPr/>
          </p:nvSpPr>
          <p:spPr>
            <a:xfrm>
              <a:off x="7629336" y="4112912"/>
              <a:ext cx="1337851" cy="250738"/>
            </a:xfrm>
            <a:prstGeom prst="rect">
              <a:avLst/>
            </a:prstGeom>
            <a:solidFill>
              <a:srgbClr val="8BB58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Google Shape;125;p22">
              <a:extLst>
                <a:ext uri="{FF2B5EF4-FFF2-40B4-BE49-F238E27FC236}">
                  <a16:creationId xmlns:a16="http://schemas.microsoft.com/office/drawing/2014/main" id="{0355EEB1-450B-E22D-DB5B-49E4C2412E78}"/>
                </a:ext>
              </a:extLst>
            </p:cNvPr>
            <p:cNvSpPr txBox="1"/>
            <p:nvPr/>
          </p:nvSpPr>
          <p:spPr>
            <a:xfrm>
              <a:off x="7580848" y="4042099"/>
              <a:ext cx="1194575" cy="415468"/>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b="1" dirty="0">
                  <a:latin typeface="Franklin Gothic Book"/>
                  <a:ea typeface="Calibri"/>
                  <a:cs typeface="Calibri"/>
                  <a:sym typeface="Calibri"/>
                </a:rPr>
                <a:t>Moderate</a:t>
              </a:r>
              <a:endParaRPr lang="en-US" dirty="0">
                <a:latin typeface="Franklin Gothic Book"/>
                <a:ea typeface="Calibri"/>
                <a:cs typeface="Calibri"/>
              </a:endParaRPr>
            </a:p>
          </p:txBody>
        </p:sp>
        <p:sp>
          <p:nvSpPr>
            <p:cNvPr id="55" name="Rectangle 54">
              <a:extLst>
                <a:ext uri="{FF2B5EF4-FFF2-40B4-BE49-F238E27FC236}">
                  <a16:creationId xmlns:a16="http://schemas.microsoft.com/office/drawing/2014/main" id="{F36DF4E2-6B81-F29C-6768-A30E0A788164}"/>
                </a:ext>
              </a:extLst>
            </p:cNvPr>
            <p:cNvSpPr/>
            <p:nvPr/>
          </p:nvSpPr>
          <p:spPr>
            <a:xfrm>
              <a:off x="7629337" y="4467843"/>
              <a:ext cx="1337850" cy="250738"/>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Google Shape;125;p22">
              <a:extLst>
                <a:ext uri="{FF2B5EF4-FFF2-40B4-BE49-F238E27FC236}">
                  <a16:creationId xmlns:a16="http://schemas.microsoft.com/office/drawing/2014/main" id="{25D1A6C0-2F21-8464-045B-6FE814EB933A}"/>
                </a:ext>
              </a:extLst>
            </p:cNvPr>
            <p:cNvSpPr txBox="1"/>
            <p:nvPr/>
          </p:nvSpPr>
          <p:spPr>
            <a:xfrm>
              <a:off x="7595691" y="4397030"/>
              <a:ext cx="1194575" cy="415468"/>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b="1" dirty="0">
                  <a:latin typeface="Franklin Gothic Book"/>
                  <a:ea typeface="Calibri"/>
                  <a:cs typeface="Calibri"/>
                  <a:sym typeface="Calibri"/>
                </a:rPr>
                <a:t>Moderate</a:t>
              </a:r>
              <a:endParaRPr lang="en-US" dirty="0">
                <a:latin typeface="Franklin Gothic Book"/>
                <a:ea typeface="Calibri"/>
                <a:cs typeface="Calibri"/>
              </a:endParaRPr>
            </a:p>
          </p:txBody>
        </p:sp>
        <p:sp>
          <p:nvSpPr>
            <p:cNvPr id="57" name="Rectangle 56">
              <a:extLst>
                <a:ext uri="{FF2B5EF4-FFF2-40B4-BE49-F238E27FC236}">
                  <a16:creationId xmlns:a16="http://schemas.microsoft.com/office/drawing/2014/main" id="{1C548B87-6286-4693-6149-4829395387E3}"/>
                </a:ext>
              </a:extLst>
            </p:cNvPr>
            <p:cNvSpPr/>
            <p:nvPr/>
          </p:nvSpPr>
          <p:spPr>
            <a:xfrm>
              <a:off x="7629337" y="4807821"/>
              <a:ext cx="1337850" cy="250738"/>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Google Shape;125;p22">
              <a:extLst>
                <a:ext uri="{FF2B5EF4-FFF2-40B4-BE49-F238E27FC236}">
                  <a16:creationId xmlns:a16="http://schemas.microsoft.com/office/drawing/2014/main" id="{A6791046-53B9-A1C4-BCC2-F01FD56C82C4}"/>
                </a:ext>
              </a:extLst>
            </p:cNvPr>
            <p:cNvSpPr txBox="1"/>
            <p:nvPr/>
          </p:nvSpPr>
          <p:spPr>
            <a:xfrm>
              <a:off x="7251781" y="4736068"/>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Low</a:t>
              </a:r>
              <a:endParaRPr lang="en-US" dirty="0">
                <a:latin typeface="Franklin Gothic Book"/>
                <a:ea typeface="Calibri"/>
                <a:cs typeface="Calibri"/>
              </a:endParaRPr>
            </a:p>
          </p:txBody>
        </p:sp>
        <p:sp>
          <p:nvSpPr>
            <p:cNvPr id="59" name="Google Shape;125;p22">
              <a:extLst>
                <a:ext uri="{FF2B5EF4-FFF2-40B4-BE49-F238E27FC236}">
                  <a16:creationId xmlns:a16="http://schemas.microsoft.com/office/drawing/2014/main" id="{F27FAD75-D730-079B-F589-A5A564CA198D}"/>
                </a:ext>
              </a:extLst>
            </p:cNvPr>
            <p:cNvSpPr txBox="1"/>
            <p:nvPr/>
          </p:nvSpPr>
          <p:spPr>
            <a:xfrm>
              <a:off x="7378316" y="3436544"/>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Priority:</a:t>
              </a:r>
              <a:endParaRPr lang="en-US" dirty="0">
                <a:latin typeface="Franklin Gothic Book"/>
                <a:ea typeface="Calibri"/>
                <a:cs typeface="Calibri"/>
              </a:endParaRPr>
            </a:p>
          </p:txBody>
        </p:sp>
      </p:grpSp>
      <p:sp>
        <p:nvSpPr>
          <p:cNvPr id="60" name="Rectangle 59">
            <a:extLst>
              <a:ext uri="{FF2B5EF4-FFF2-40B4-BE49-F238E27FC236}">
                <a16:creationId xmlns:a16="http://schemas.microsoft.com/office/drawing/2014/main" id="{85E8CC5C-9510-66E7-4127-F03EA24CAB05}"/>
              </a:ext>
            </a:extLst>
          </p:cNvPr>
          <p:cNvSpPr/>
          <p:nvPr/>
        </p:nvSpPr>
        <p:spPr>
          <a:xfrm>
            <a:off x="4840992" y="2157231"/>
            <a:ext cx="1639801" cy="364336"/>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Google Shape;125;p22">
            <a:extLst>
              <a:ext uri="{FF2B5EF4-FFF2-40B4-BE49-F238E27FC236}">
                <a16:creationId xmlns:a16="http://schemas.microsoft.com/office/drawing/2014/main" id="{752E55AA-6651-76FF-F6E1-E320404344EF}"/>
              </a:ext>
            </a:extLst>
          </p:cNvPr>
          <p:cNvSpPr txBox="1"/>
          <p:nvPr/>
        </p:nvSpPr>
        <p:spPr>
          <a:xfrm>
            <a:off x="4892025" y="2139359"/>
            <a:ext cx="1602767"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latin typeface="Franklin Gothic Book"/>
                <a:ea typeface="Calibri"/>
                <a:cs typeface="Calibri"/>
                <a:sym typeface="Calibri"/>
              </a:rPr>
              <a:t>No Safety Concern</a:t>
            </a:r>
            <a:endParaRPr lang="en-US" dirty="0">
              <a:latin typeface="Franklin Gothic Book"/>
              <a:ea typeface="Calibri"/>
              <a:cs typeface="Calibri"/>
            </a:endParaRPr>
          </a:p>
        </p:txBody>
      </p:sp>
      <p:sp>
        <p:nvSpPr>
          <p:cNvPr id="63" name="TextBox 62">
            <a:extLst>
              <a:ext uri="{FF2B5EF4-FFF2-40B4-BE49-F238E27FC236}">
                <a16:creationId xmlns:a16="http://schemas.microsoft.com/office/drawing/2014/main" id="{A0A968CE-54EE-0107-F60C-32BD401B16B7}"/>
              </a:ext>
            </a:extLst>
          </p:cNvPr>
          <p:cNvSpPr txBox="1"/>
          <p:nvPr/>
        </p:nvSpPr>
        <p:spPr>
          <a:xfrm>
            <a:off x="5861734" y="3215194"/>
            <a:ext cx="1046481" cy="1828800"/>
          </a:xfrm>
          <a:prstGeom prst="rect">
            <a:avLst/>
          </a:prstGeom>
          <a:no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p>
        </p:txBody>
      </p:sp>
    </p:spTree>
    <p:extLst>
      <p:ext uri="{BB962C8B-B14F-4D97-AF65-F5344CB8AC3E}">
        <p14:creationId xmlns:p14="http://schemas.microsoft.com/office/powerpoint/2010/main" val="351169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E32CF-9EA3-E40F-39F7-DD2F3A80457E}"/>
              </a:ext>
            </a:extLst>
          </p:cNvPr>
          <p:cNvSpPr>
            <a:spLocks noGrp="1"/>
          </p:cNvSpPr>
          <p:nvPr>
            <p:ph type="title"/>
          </p:nvPr>
        </p:nvSpPr>
        <p:spPr/>
        <p:txBody>
          <a:bodyPr>
            <a:normAutofit fontScale="90000"/>
          </a:bodyPr>
          <a:lstStyle/>
          <a:p>
            <a:r>
              <a:rPr lang="en-US" b="1">
                <a:solidFill>
                  <a:srgbClr val="093C92"/>
                </a:solidFill>
                <a:latin typeface="Franklin Gothic Demi"/>
              </a:rPr>
              <a:t>On Private Land with No Safety Concern – BLM78 Map</a:t>
            </a:r>
            <a:endParaRPr lang="en-US" b="1">
              <a:latin typeface="Franklin Gothic Demi"/>
            </a:endParaRPr>
          </a:p>
        </p:txBody>
      </p:sp>
      <p:pic>
        <p:nvPicPr>
          <p:cNvPr id="5" name="Picture 4" descr="A map of a city&#10;&#10;Description automatically generated">
            <a:extLst>
              <a:ext uri="{FF2B5EF4-FFF2-40B4-BE49-F238E27FC236}">
                <a16:creationId xmlns:a16="http://schemas.microsoft.com/office/drawing/2014/main" id="{2BED9C40-A8BE-BB41-44F5-791F6EFC697D}"/>
              </a:ext>
            </a:extLst>
          </p:cNvPr>
          <p:cNvPicPr>
            <a:picLocks noChangeAspect="1"/>
          </p:cNvPicPr>
          <p:nvPr/>
        </p:nvPicPr>
        <p:blipFill>
          <a:blip r:embed="rId2"/>
          <a:stretch>
            <a:fillRect/>
          </a:stretch>
        </p:blipFill>
        <p:spPr>
          <a:xfrm>
            <a:off x="1867546" y="995134"/>
            <a:ext cx="5409714" cy="4130109"/>
          </a:xfrm>
          <a:prstGeom prst="rect">
            <a:avLst/>
          </a:prstGeom>
        </p:spPr>
      </p:pic>
      <p:sp>
        <p:nvSpPr>
          <p:cNvPr id="9" name="Oval 8">
            <a:extLst>
              <a:ext uri="{FF2B5EF4-FFF2-40B4-BE49-F238E27FC236}">
                <a16:creationId xmlns:a16="http://schemas.microsoft.com/office/drawing/2014/main" id="{D3C173C5-BA7C-0947-A59F-D453E6369030}"/>
              </a:ext>
            </a:extLst>
          </p:cNvPr>
          <p:cNvSpPr/>
          <p:nvPr/>
        </p:nvSpPr>
        <p:spPr>
          <a:xfrm>
            <a:off x="4495397" y="2885267"/>
            <a:ext cx="232474" cy="25184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6714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E9141-7668-759E-4E2C-21008F0730AD}"/>
              </a:ext>
            </a:extLst>
          </p:cNvPr>
          <p:cNvSpPr>
            <a:spLocks noGrp="1"/>
          </p:cNvSpPr>
          <p:nvPr>
            <p:ph type="title"/>
          </p:nvPr>
        </p:nvSpPr>
        <p:spPr/>
        <p:txBody>
          <a:bodyPr>
            <a:normAutofit fontScale="90000"/>
          </a:bodyPr>
          <a:lstStyle/>
          <a:p>
            <a:r>
              <a:rPr lang="en-US">
                <a:solidFill>
                  <a:schemeClr val="accent1">
                    <a:lumMod val="50000"/>
                  </a:schemeClr>
                </a:solidFill>
                <a:latin typeface="Franklin Gothic Demi"/>
              </a:rPr>
              <a:t>On Private Land with No Safety Concern – BLM78</a:t>
            </a:r>
          </a:p>
        </p:txBody>
      </p:sp>
      <p:sp>
        <p:nvSpPr>
          <p:cNvPr id="7" name="TextBox 6">
            <a:extLst>
              <a:ext uri="{FF2B5EF4-FFF2-40B4-BE49-F238E27FC236}">
                <a16:creationId xmlns:a16="http://schemas.microsoft.com/office/drawing/2014/main" id="{CFB6BEE3-622B-F9B8-9781-1988169FB717}"/>
              </a:ext>
            </a:extLst>
          </p:cNvPr>
          <p:cNvSpPr txBox="1"/>
          <p:nvPr/>
        </p:nvSpPr>
        <p:spPr>
          <a:xfrm>
            <a:off x="718156" y="4455737"/>
            <a:ext cx="192288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Franklin Gothic Book"/>
              </a:rPr>
              <a:t>Facing south looking across the gully at bare bank</a:t>
            </a:r>
          </a:p>
        </p:txBody>
      </p:sp>
      <p:sp>
        <p:nvSpPr>
          <p:cNvPr id="8" name="TextBox 7">
            <a:extLst>
              <a:ext uri="{FF2B5EF4-FFF2-40B4-BE49-F238E27FC236}">
                <a16:creationId xmlns:a16="http://schemas.microsoft.com/office/drawing/2014/main" id="{C4EF44F8-1424-814E-194C-D8B25D6E5229}"/>
              </a:ext>
            </a:extLst>
          </p:cNvPr>
          <p:cNvSpPr txBox="1"/>
          <p:nvPr/>
        </p:nvSpPr>
        <p:spPr>
          <a:xfrm>
            <a:off x="2803672" y="4458167"/>
            <a:ext cx="187778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Franklin Gothic Book"/>
              </a:rPr>
              <a:t>Facing southeast at bare bank</a:t>
            </a:r>
          </a:p>
        </p:txBody>
      </p:sp>
      <p:pic>
        <p:nvPicPr>
          <p:cNvPr id="12" name="Picture 12">
            <a:extLst>
              <a:ext uri="{FF2B5EF4-FFF2-40B4-BE49-F238E27FC236}">
                <a16:creationId xmlns:a16="http://schemas.microsoft.com/office/drawing/2014/main" id="{3827F1D8-327E-41B9-DBD5-D62E83C85444}"/>
              </a:ext>
            </a:extLst>
          </p:cNvPr>
          <p:cNvPicPr>
            <a:picLocks noChangeAspect="1"/>
          </p:cNvPicPr>
          <p:nvPr/>
        </p:nvPicPr>
        <p:blipFill>
          <a:blip r:embed="rId3"/>
          <a:stretch>
            <a:fillRect/>
          </a:stretch>
        </p:blipFill>
        <p:spPr>
          <a:xfrm>
            <a:off x="5072461" y="1359235"/>
            <a:ext cx="3687399" cy="2870089"/>
          </a:xfrm>
          <a:prstGeom prst="rect">
            <a:avLst/>
          </a:prstGeom>
        </p:spPr>
      </p:pic>
      <p:pic>
        <p:nvPicPr>
          <p:cNvPr id="4" name="Picture 4" descr="A dirt cliff with trees and bushes&#10;&#10;Description automatically generated">
            <a:extLst>
              <a:ext uri="{FF2B5EF4-FFF2-40B4-BE49-F238E27FC236}">
                <a16:creationId xmlns:a16="http://schemas.microsoft.com/office/drawing/2014/main" id="{ED460EDE-1060-0F33-628D-21F4AC7D5BD3}"/>
              </a:ext>
            </a:extLst>
          </p:cNvPr>
          <p:cNvPicPr>
            <a:picLocks noChangeAspect="1"/>
          </p:cNvPicPr>
          <p:nvPr/>
        </p:nvPicPr>
        <p:blipFill>
          <a:blip r:embed="rId4"/>
          <a:stretch>
            <a:fillRect/>
          </a:stretch>
        </p:blipFill>
        <p:spPr>
          <a:xfrm rot="5400000">
            <a:off x="-127619" y="1775189"/>
            <a:ext cx="3445247" cy="1934694"/>
          </a:xfrm>
          <a:prstGeom prst="rect">
            <a:avLst/>
          </a:prstGeom>
        </p:spPr>
      </p:pic>
      <p:pic>
        <p:nvPicPr>
          <p:cNvPr id="9" name="Picture 5" descr="A hole in the ground surrounded by trees&#10;&#10;Description automatically generated">
            <a:extLst>
              <a:ext uri="{FF2B5EF4-FFF2-40B4-BE49-F238E27FC236}">
                <a16:creationId xmlns:a16="http://schemas.microsoft.com/office/drawing/2014/main" id="{5F28BD9B-ACE4-4F25-CDE2-AFB34D734FE1}"/>
              </a:ext>
            </a:extLst>
          </p:cNvPr>
          <p:cNvPicPr>
            <a:picLocks noChangeAspect="1"/>
          </p:cNvPicPr>
          <p:nvPr/>
        </p:nvPicPr>
        <p:blipFill>
          <a:blip r:embed="rId5"/>
          <a:stretch>
            <a:fillRect/>
          </a:stretch>
        </p:blipFill>
        <p:spPr>
          <a:xfrm rot="5400000">
            <a:off x="2045050" y="1763033"/>
            <a:ext cx="3446022" cy="1935470"/>
          </a:xfrm>
          <a:prstGeom prst="rect">
            <a:avLst/>
          </a:prstGeom>
        </p:spPr>
      </p:pic>
    </p:spTree>
    <p:extLst>
      <p:ext uri="{BB962C8B-B14F-4D97-AF65-F5344CB8AC3E}">
        <p14:creationId xmlns:p14="http://schemas.microsoft.com/office/powerpoint/2010/main" val="3316134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52FCC-FF82-38EE-8B8E-B43D59BDF684}"/>
              </a:ext>
            </a:extLst>
          </p:cNvPr>
          <p:cNvSpPr>
            <a:spLocks noGrp="1"/>
          </p:cNvSpPr>
          <p:nvPr>
            <p:ph type="title"/>
          </p:nvPr>
        </p:nvSpPr>
        <p:spPr/>
        <p:txBody>
          <a:bodyPr>
            <a:normAutofit fontScale="90000"/>
          </a:bodyPr>
          <a:lstStyle/>
          <a:p>
            <a:r>
              <a:rPr lang="en" b="1">
                <a:solidFill>
                  <a:schemeClr val="accent1">
                    <a:lumMod val="50000"/>
                  </a:schemeClr>
                </a:solidFill>
                <a:latin typeface="Franklin Gothic Demi"/>
              </a:rPr>
              <a:t>Other Significant Gullies</a:t>
            </a:r>
          </a:p>
        </p:txBody>
      </p:sp>
      <p:pic>
        <p:nvPicPr>
          <p:cNvPr id="4" name="Picture 4" descr="A hole in the ground with trees and plants&#10;&#10;Description automatically generated">
            <a:extLst>
              <a:ext uri="{FF2B5EF4-FFF2-40B4-BE49-F238E27FC236}">
                <a16:creationId xmlns:a16="http://schemas.microsoft.com/office/drawing/2014/main" id="{B203607A-8E88-AE47-01B9-4BFFBAD919C4}"/>
              </a:ext>
            </a:extLst>
          </p:cNvPr>
          <p:cNvPicPr>
            <a:picLocks noChangeAspect="1"/>
          </p:cNvPicPr>
          <p:nvPr/>
        </p:nvPicPr>
        <p:blipFill>
          <a:blip r:embed="rId3"/>
          <a:stretch>
            <a:fillRect/>
          </a:stretch>
        </p:blipFill>
        <p:spPr>
          <a:xfrm>
            <a:off x="830951" y="1019403"/>
            <a:ext cx="1584198" cy="2391642"/>
          </a:xfrm>
          <a:prstGeom prst="rect">
            <a:avLst/>
          </a:prstGeom>
        </p:spPr>
      </p:pic>
      <p:pic>
        <p:nvPicPr>
          <p:cNvPr id="5" name="Picture 5" descr="A dirt cliff with trees and leaves&#10;&#10;Description automatically generated">
            <a:extLst>
              <a:ext uri="{FF2B5EF4-FFF2-40B4-BE49-F238E27FC236}">
                <a16:creationId xmlns:a16="http://schemas.microsoft.com/office/drawing/2014/main" id="{1AD6FE56-6B1D-D512-238A-5ED04E88FF4E}"/>
              </a:ext>
            </a:extLst>
          </p:cNvPr>
          <p:cNvPicPr>
            <a:picLocks noChangeAspect="1"/>
          </p:cNvPicPr>
          <p:nvPr/>
        </p:nvPicPr>
        <p:blipFill rotWithShape="1">
          <a:blip r:embed="rId4"/>
          <a:srcRect t="-60" r="490" b="3145"/>
          <a:stretch/>
        </p:blipFill>
        <p:spPr>
          <a:xfrm>
            <a:off x="3711151" y="1017639"/>
            <a:ext cx="1594149" cy="2387621"/>
          </a:xfrm>
          <a:prstGeom prst="rect">
            <a:avLst/>
          </a:prstGeom>
        </p:spPr>
      </p:pic>
      <p:pic>
        <p:nvPicPr>
          <p:cNvPr id="6" name="Picture 6" descr="A caution sign on a sidewalk&#10;&#10;Description automatically generated">
            <a:extLst>
              <a:ext uri="{FF2B5EF4-FFF2-40B4-BE49-F238E27FC236}">
                <a16:creationId xmlns:a16="http://schemas.microsoft.com/office/drawing/2014/main" id="{CFC5FB8C-B2E8-C378-FE9F-85F5DD32B48D}"/>
              </a:ext>
            </a:extLst>
          </p:cNvPr>
          <p:cNvPicPr>
            <a:picLocks noChangeAspect="1"/>
          </p:cNvPicPr>
          <p:nvPr/>
        </p:nvPicPr>
        <p:blipFill rotWithShape="1">
          <a:blip r:embed="rId5"/>
          <a:srcRect t="138" r="457" b="14233"/>
          <a:stretch/>
        </p:blipFill>
        <p:spPr>
          <a:xfrm>
            <a:off x="6602632" y="1003677"/>
            <a:ext cx="1584465" cy="2398439"/>
          </a:xfrm>
          <a:prstGeom prst="rect">
            <a:avLst/>
          </a:prstGeom>
        </p:spPr>
      </p:pic>
      <p:sp>
        <p:nvSpPr>
          <p:cNvPr id="8" name="TextBox 7">
            <a:extLst>
              <a:ext uri="{FF2B5EF4-FFF2-40B4-BE49-F238E27FC236}">
                <a16:creationId xmlns:a16="http://schemas.microsoft.com/office/drawing/2014/main" id="{A07E3131-4DF8-E9AB-EC4F-586D791E26C1}"/>
              </a:ext>
            </a:extLst>
          </p:cNvPr>
          <p:cNvSpPr txBox="1"/>
          <p:nvPr/>
        </p:nvSpPr>
        <p:spPr>
          <a:xfrm>
            <a:off x="246784" y="3420340"/>
            <a:ext cx="275359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Franklin Gothic Book"/>
              </a:rPr>
              <a:t>BLM173</a:t>
            </a:r>
            <a:r>
              <a:rPr lang="en-US">
                <a:latin typeface="Franklin Gothic Book"/>
              </a:rPr>
              <a:t>: </a:t>
            </a:r>
            <a:r>
              <a:rPr lang="en-US">
                <a:solidFill>
                  <a:srgbClr val="FF0000"/>
                </a:solidFill>
                <a:latin typeface="Franklin Gothic Book"/>
              </a:rPr>
              <a:t>48</a:t>
            </a:r>
            <a:endParaRPr lang="en-US">
              <a:solidFill>
                <a:srgbClr val="FF0000"/>
              </a:solidFill>
            </a:endParaRPr>
          </a:p>
          <a:p>
            <a:pPr marL="285750" indent="-285750">
              <a:buChar char="•"/>
            </a:pPr>
            <a:r>
              <a:rPr lang="en-US">
                <a:latin typeface="Franklin Gothic Book"/>
              </a:rPr>
              <a:t>Located behind assisted living center</a:t>
            </a:r>
          </a:p>
          <a:p>
            <a:pPr marL="285750" indent="-285750">
              <a:buChar char="•"/>
            </a:pPr>
            <a:r>
              <a:rPr lang="en-US">
                <a:latin typeface="Franklin Gothic Book"/>
              </a:rPr>
              <a:t>Caused by drainage pipes from building</a:t>
            </a:r>
          </a:p>
          <a:p>
            <a:pPr marL="285750" indent="-285750">
              <a:buChar char="•"/>
            </a:pPr>
            <a:r>
              <a:rPr lang="en-US">
                <a:latin typeface="Franklin Gothic Book"/>
              </a:rPr>
              <a:t>Appears to have extreme active erosion</a:t>
            </a:r>
          </a:p>
          <a:p>
            <a:endParaRPr lang="en-US"/>
          </a:p>
        </p:txBody>
      </p:sp>
      <p:sp>
        <p:nvSpPr>
          <p:cNvPr id="11" name="TextBox 10">
            <a:extLst>
              <a:ext uri="{FF2B5EF4-FFF2-40B4-BE49-F238E27FC236}">
                <a16:creationId xmlns:a16="http://schemas.microsoft.com/office/drawing/2014/main" id="{4A6E84EF-5CAF-3282-E9BE-C80D000815C4}"/>
              </a:ext>
            </a:extLst>
          </p:cNvPr>
          <p:cNvSpPr txBox="1"/>
          <p:nvPr/>
        </p:nvSpPr>
        <p:spPr>
          <a:xfrm>
            <a:off x="3099955" y="3424669"/>
            <a:ext cx="2818534"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Franklin Gothic Book"/>
              </a:rPr>
              <a:t>CHH11</a:t>
            </a:r>
            <a:r>
              <a:rPr lang="en-US">
                <a:latin typeface="Franklin Gothic Book"/>
              </a:rPr>
              <a:t>: </a:t>
            </a:r>
            <a:r>
              <a:rPr lang="en-US">
                <a:solidFill>
                  <a:srgbClr val="FF0000"/>
                </a:solidFill>
                <a:latin typeface="Franklin Gothic Book"/>
              </a:rPr>
              <a:t>49</a:t>
            </a:r>
            <a:endParaRPr lang="en-US">
              <a:solidFill>
                <a:srgbClr val="FF0000"/>
              </a:solidFill>
            </a:endParaRPr>
          </a:p>
          <a:p>
            <a:pPr marL="285750" indent="-285750">
              <a:buChar char="•"/>
            </a:pPr>
            <a:r>
              <a:rPr lang="en-US">
                <a:latin typeface="Franklin Gothic Book"/>
              </a:rPr>
              <a:t>Located near Bluff Creek Golf Course parking lot</a:t>
            </a:r>
          </a:p>
          <a:p>
            <a:pPr marL="285750" indent="-285750">
              <a:buChar char="•"/>
            </a:pPr>
            <a:r>
              <a:rPr lang="en-US">
                <a:latin typeface="Franklin Gothic Book"/>
              </a:rPr>
              <a:t>Potentially caused by parking lot runoff</a:t>
            </a:r>
          </a:p>
          <a:p>
            <a:pPr marL="285750" indent="-285750">
              <a:buChar char="•"/>
            </a:pPr>
            <a:r>
              <a:rPr lang="en-US">
                <a:latin typeface="Franklin Gothic Book"/>
              </a:rPr>
              <a:t>Local homeowner informed us that it was rapidly growing</a:t>
            </a:r>
          </a:p>
          <a:p>
            <a:endParaRPr lang="en-US">
              <a:latin typeface="Franklin Gothic Book"/>
            </a:endParaRPr>
          </a:p>
        </p:txBody>
      </p:sp>
      <p:sp>
        <p:nvSpPr>
          <p:cNvPr id="12" name="TextBox 11">
            <a:extLst>
              <a:ext uri="{FF2B5EF4-FFF2-40B4-BE49-F238E27FC236}">
                <a16:creationId xmlns:a16="http://schemas.microsoft.com/office/drawing/2014/main" id="{4F198C0B-E55A-C0CB-FBDC-B88EAC2C7780}"/>
              </a:ext>
            </a:extLst>
          </p:cNvPr>
          <p:cNvSpPr txBox="1"/>
          <p:nvPr/>
        </p:nvSpPr>
        <p:spPr>
          <a:xfrm>
            <a:off x="5927147" y="3420340"/>
            <a:ext cx="3078306"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Franklin Gothic Book"/>
              </a:rPr>
              <a:t>SHK16</a:t>
            </a:r>
            <a:r>
              <a:rPr lang="en-US">
                <a:latin typeface="Franklin Gothic Book"/>
              </a:rPr>
              <a:t>: </a:t>
            </a:r>
            <a:r>
              <a:rPr lang="en-US">
                <a:solidFill>
                  <a:srgbClr val="FF0000"/>
                </a:solidFill>
                <a:latin typeface="Franklin Gothic Book"/>
              </a:rPr>
              <a:t>32</a:t>
            </a:r>
            <a:endParaRPr lang="en-US">
              <a:solidFill>
                <a:srgbClr val="FF0000"/>
              </a:solidFill>
            </a:endParaRPr>
          </a:p>
          <a:p>
            <a:pPr marL="285750" indent="-285750">
              <a:buChar char="•"/>
            </a:pPr>
            <a:r>
              <a:rPr lang="en-US">
                <a:latin typeface="Franklin Gothic Book"/>
              </a:rPr>
              <a:t>Located off trail behind a small trailer park</a:t>
            </a:r>
          </a:p>
          <a:p>
            <a:pPr marL="285750" indent="-285750">
              <a:buChar char="•"/>
            </a:pPr>
            <a:r>
              <a:rPr lang="en-US">
                <a:latin typeface="Franklin Gothic Book"/>
              </a:rPr>
              <a:t>Currently damaging road, leaving a dangerous unblocked hole</a:t>
            </a:r>
          </a:p>
          <a:p>
            <a:pPr marL="285750" indent="-285750">
              <a:buChar char="•"/>
            </a:pPr>
            <a:r>
              <a:rPr lang="en-US">
                <a:latin typeface="Franklin Gothic Book"/>
              </a:rPr>
              <a:t>Recommended for immediate restoration</a:t>
            </a:r>
          </a:p>
        </p:txBody>
      </p:sp>
    </p:spTree>
    <p:extLst>
      <p:ext uri="{BB962C8B-B14F-4D97-AF65-F5344CB8AC3E}">
        <p14:creationId xmlns:p14="http://schemas.microsoft.com/office/powerpoint/2010/main" val="3893279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C8CDF-2C5F-A77C-27A8-BD4B6237BAD0}"/>
              </a:ext>
            </a:extLst>
          </p:cNvPr>
          <p:cNvSpPr>
            <a:spLocks noGrp="1"/>
          </p:cNvSpPr>
          <p:nvPr>
            <p:ph type="title"/>
          </p:nvPr>
        </p:nvSpPr>
        <p:spPr>
          <a:xfrm>
            <a:off x="311700" y="299728"/>
            <a:ext cx="8520600" cy="572700"/>
          </a:xfrm>
        </p:spPr>
        <p:txBody>
          <a:bodyPr>
            <a:normAutofit fontScale="90000"/>
          </a:bodyPr>
          <a:lstStyle/>
          <a:p>
            <a:r>
              <a:rPr lang="en" b="1">
                <a:solidFill>
                  <a:schemeClr val="accent1">
                    <a:lumMod val="50000"/>
                  </a:schemeClr>
                </a:solidFill>
                <a:latin typeface="Franklin Gothic Demi"/>
              </a:rPr>
              <a:t>Next Steps</a:t>
            </a:r>
          </a:p>
        </p:txBody>
      </p:sp>
      <p:pic>
        <p:nvPicPr>
          <p:cNvPr id="4" name="Picture 4" descr="A topographic map of a mountain&#10;&#10;Description automatically generated">
            <a:extLst>
              <a:ext uri="{FF2B5EF4-FFF2-40B4-BE49-F238E27FC236}">
                <a16:creationId xmlns:a16="http://schemas.microsoft.com/office/drawing/2014/main" id="{C139AF41-9F71-BE58-D183-DA414FFF9843}"/>
              </a:ext>
            </a:extLst>
          </p:cNvPr>
          <p:cNvPicPr>
            <a:picLocks noChangeAspect="1"/>
          </p:cNvPicPr>
          <p:nvPr/>
        </p:nvPicPr>
        <p:blipFill>
          <a:blip r:embed="rId4"/>
          <a:stretch>
            <a:fillRect/>
          </a:stretch>
        </p:blipFill>
        <p:spPr>
          <a:xfrm>
            <a:off x="1769778" y="2850210"/>
            <a:ext cx="2289874" cy="2219342"/>
          </a:xfrm>
          <a:prstGeom prst="rect">
            <a:avLst/>
          </a:prstGeom>
        </p:spPr>
      </p:pic>
      <p:pic>
        <p:nvPicPr>
          <p:cNvPr id="5" name="Picture 5" descr="Drone flying over a field">
            <a:extLst>
              <a:ext uri="{FF2B5EF4-FFF2-40B4-BE49-F238E27FC236}">
                <a16:creationId xmlns:a16="http://schemas.microsoft.com/office/drawing/2014/main" id="{DF059FBD-F6CE-BB4B-1C27-518323C81639}"/>
              </a:ext>
            </a:extLst>
          </p:cNvPr>
          <p:cNvPicPr>
            <a:picLocks noChangeAspect="1"/>
          </p:cNvPicPr>
          <p:nvPr/>
        </p:nvPicPr>
        <p:blipFill>
          <a:blip r:embed="rId5"/>
          <a:srcRect/>
          <a:stretch/>
        </p:blipFill>
        <p:spPr>
          <a:xfrm>
            <a:off x="4068766" y="2914986"/>
            <a:ext cx="3221692" cy="2147133"/>
          </a:xfrm>
          <a:prstGeom prst="rect">
            <a:avLst/>
          </a:prstGeom>
        </p:spPr>
      </p:pic>
      <p:pic>
        <p:nvPicPr>
          <p:cNvPr id="7" name="Picture 7" descr="A diagram of a study&#10;&#10;Description automatically generated">
            <a:extLst>
              <a:ext uri="{FF2B5EF4-FFF2-40B4-BE49-F238E27FC236}">
                <a16:creationId xmlns:a16="http://schemas.microsoft.com/office/drawing/2014/main" id="{1716FEA6-75BD-51B3-3B3C-992E75CA2133}"/>
              </a:ext>
            </a:extLst>
          </p:cNvPr>
          <p:cNvPicPr>
            <a:picLocks noChangeAspect="1"/>
          </p:cNvPicPr>
          <p:nvPr/>
        </p:nvPicPr>
        <p:blipFill rotWithShape="1">
          <a:blip r:embed="rId6"/>
          <a:srcRect l="8353" r="11369" b="410"/>
          <a:stretch/>
        </p:blipFill>
        <p:spPr>
          <a:xfrm>
            <a:off x="4059393" y="845420"/>
            <a:ext cx="2985235" cy="2041685"/>
          </a:xfrm>
          <a:prstGeom prst="rect">
            <a:avLst/>
          </a:prstGeom>
        </p:spPr>
      </p:pic>
      <p:pic>
        <p:nvPicPr>
          <p:cNvPr id="8" name="Picture 8" descr="A green street sign with white text&#10;&#10;Description automatically generated">
            <a:extLst>
              <a:ext uri="{FF2B5EF4-FFF2-40B4-BE49-F238E27FC236}">
                <a16:creationId xmlns:a16="http://schemas.microsoft.com/office/drawing/2014/main" id="{D8A8BBC0-D2B8-1A7A-177D-F8A1D335B0B0}"/>
              </a:ext>
            </a:extLst>
          </p:cNvPr>
          <p:cNvPicPr>
            <a:picLocks noChangeAspect="1"/>
          </p:cNvPicPr>
          <p:nvPr/>
        </p:nvPicPr>
        <p:blipFill rotWithShape="1">
          <a:blip r:embed="rId7"/>
          <a:srcRect l="2572" r="12963" b="-413"/>
          <a:stretch/>
        </p:blipFill>
        <p:spPr>
          <a:xfrm>
            <a:off x="1760565" y="841733"/>
            <a:ext cx="2298444" cy="2040670"/>
          </a:xfrm>
          <a:prstGeom prst="rect">
            <a:avLst/>
          </a:prstGeom>
        </p:spPr>
      </p:pic>
    </p:spTree>
    <p:extLst>
      <p:ext uri="{BB962C8B-B14F-4D97-AF65-F5344CB8AC3E}">
        <p14:creationId xmlns:p14="http://schemas.microsoft.com/office/powerpoint/2010/main" val="3740055331"/>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grpSp>
        <p:nvGrpSpPr>
          <p:cNvPr id="455" name="Google Shape;455;p45"/>
          <p:cNvGrpSpPr/>
          <p:nvPr/>
        </p:nvGrpSpPr>
        <p:grpSpPr>
          <a:xfrm>
            <a:off x="3722126" y="388482"/>
            <a:ext cx="4997839" cy="4391495"/>
            <a:chOff x="5278045" y="5615453"/>
            <a:chExt cx="6758391" cy="5938458"/>
          </a:xfrm>
        </p:grpSpPr>
        <p:sp>
          <p:nvSpPr>
            <p:cNvPr id="456" name="Google Shape;456;p45"/>
            <p:cNvSpPr/>
            <p:nvPr/>
          </p:nvSpPr>
          <p:spPr>
            <a:xfrm>
              <a:off x="5278045" y="5615453"/>
              <a:ext cx="5298482" cy="2783549"/>
            </a:xfrm>
            <a:prstGeom prst="rect">
              <a:avLst/>
            </a:prstGeom>
            <a:solidFill>
              <a:schemeClr val="accent1"/>
            </a:solidFill>
            <a:ln>
              <a:noFill/>
            </a:ln>
          </p:spPr>
          <p:txBody>
            <a:bodyPr spcFirstLastPara="1" wrap="square" lIns="46750" tIns="23375" rIns="46750" bIns="23375" anchor="ctr" anchorCtr="0">
              <a:noAutofit/>
            </a:bodyPr>
            <a:lstStyle/>
            <a:p>
              <a:pPr marL="0" marR="0" lvl="0" indent="0" algn="ctr" rtl="0">
                <a:spcBef>
                  <a:spcPts val="0"/>
                </a:spcBef>
                <a:spcAft>
                  <a:spcPts val="0"/>
                </a:spcAft>
                <a:buNone/>
              </a:pPr>
              <a:endParaRPr sz="900" b="0" i="0" u="none" strike="noStrike" cap="none">
                <a:solidFill>
                  <a:schemeClr val="lt1"/>
                </a:solidFill>
                <a:latin typeface="Garamond"/>
                <a:ea typeface="Garamond"/>
                <a:cs typeface="Garamond"/>
                <a:sym typeface="Garamond"/>
              </a:endParaRPr>
            </a:p>
          </p:txBody>
        </p:sp>
        <p:sp>
          <p:nvSpPr>
            <p:cNvPr id="457" name="Google Shape;457;p45"/>
            <p:cNvSpPr/>
            <p:nvPr/>
          </p:nvSpPr>
          <p:spPr>
            <a:xfrm>
              <a:off x="10741837" y="5615453"/>
              <a:ext cx="1294599" cy="1296997"/>
            </a:xfrm>
            <a:prstGeom prst="rect">
              <a:avLst/>
            </a:prstGeom>
            <a:solidFill>
              <a:schemeClr val="accent2"/>
            </a:solidFill>
            <a:ln>
              <a:noFill/>
            </a:ln>
          </p:spPr>
          <p:txBody>
            <a:bodyPr spcFirstLastPara="1" wrap="square" lIns="46750" tIns="23375" rIns="46750" bIns="23375" anchor="ctr" anchorCtr="0">
              <a:noAutofit/>
            </a:bodyPr>
            <a:lstStyle/>
            <a:p>
              <a:pPr marL="0" marR="0" lvl="0" indent="0" algn="ctr" rtl="0">
                <a:spcBef>
                  <a:spcPts val="0"/>
                </a:spcBef>
                <a:spcAft>
                  <a:spcPts val="0"/>
                </a:spcAft>
                <a:buNone/>
              </a:pPr>
              <a:endParaRPr sz="900" b="0" i="0" u="none" strike="noStrike" cap="none">
                <a:solidFill>
                  <a:schemeClr val="lt1"/>
                </a:solidFill>
                <a:latin typeface="Garamond"/>
                <a:ea typeface="Garamond"/>
                <a:cs typeface="Garamond"/>
                <a:sym typeface="Garamond"/>
              </a:endParaRPr>
            </a:p>
          </p:txBody>
        </p:sp>
        <p:sp>
          <p:nvSpPr>
            <p:cNvPr id="458" name="Google Shape;458;p45"/>
            <p:cNvSpPr/>
            <p:nvPr/>
          </p:nvSpPr>
          <p:spPr>
            <a:xfrm>
              <a:off x="10741836" y="7103689"/>
              <a:ext cx="1294599" cy="1295313"/>
            </a:xfrm>
            <a:prstGeom prst="rect">
              <a:avLst/>
            </a:prstGeom>
            <a:solidFill>
              <a:schemeClr val="accent4"/>
            </a:solidFill>
            <a:ln>
              <a:noFill/>
            </a:ln>
          </p:spPr>
          <p:txBody>
            <a:bodyPr spcFirstLastPara="1" wrap="square" lIns="46750" tIns="23375" rIns="46750" bIns="23375" anchor="ctr" anchorCtr="0">
              <a:noAutofit/>
            </a:bodyPr>
            <a:lstStyle/>
            <a:p>
              <a:pPr marL="0" marR="0" lvl="0" indent="0" algn="ctr" rtl="0">
                <a:spcBef>
                  <a:spcPts val="0"/>
                </a:spcBef>
                <a:spcAft>
                  <a:spcPts val="0"/>
                </a:spcAft>
                <a:buNone/>
              </a:pPr>
              <a:endParaRPr sz="900" b="0" i="0" u="none" strike="noStrike" cap="none">
                <a:solidFill>
                  <a:schemeClr val="lt1"/>
                </a:solidFill>
                <a:latin typeface="Garamond"/>
                <a:ea typeface="Garamond"/>
                <a:cs typeface="Garamond"/>
                <a:sym typeface="Garamond"/>
              </a:endParaRPr>
            </a:p>
          </p:txBody>
        </p:sp>
        <p:sp>
          <p:nvSpPr>
            <p:cNvPr id="459" name="Google Shape;459;p45"/>
            <p:cNvSpPr/>
            <p:nvPr/>
          </p:nvSpPr>
          <p:spPr>
            <a:xfrm>
              <a:off x="5280675" y="8562888"/>
              <a:ext cx="6755760" cy="2991023"/>
            </a:xfrm>
            <a:prstGeom prst="rect">
              <a:avLst/>
            </a:prstGeom>
            <a:solidFill>
              <a:schemeClr val="accent3"/>
            </a:solidFill>
            <a:ln>
              <a:noFill/>
            </a:ln>
          </p:spPr>
          <p:txBody>
            <a:bodyPr spcFirstLastPara="1" wrap="square" lIns="46750" tIns="23375" rIns="46750" bIns="23375" anchor="ctr" anchorCtr="0">
              <a:noAutofit/>
            </a:bodyPr>
            <a:lstStyle/>
            <a:p>
              <a:pPr algn="ctr"/>
              <a:endParaRPr lang="en-US" sz="900">
                <a:solidFill>
                  <a:schemeClr val="lt1"/>
                </a:solidFill>
                <a:latin typeface="Garamond"/>
              </a:endParaRPr>
            </a:p>
          </p:txBody>
        </p:sp>
      </p:grpSp>
      <p:sp>
        <p:nvSpPr>
          <p:cNvPr id="460" name="Google Shape;460;p45"/>
          <p:cNvSpPr txBox="1">
            <a:spLocks noGrp="1"/>
          </p:cNvSpPr>
          <p:nvPr>
            <p:ph type="body" idx="1"/>
          </p:nvPr>
        </p:nvSpPr>
        <p:spPr>
          <a:xfrm>
            <a:off x="3810700" y="2657072"/>
            <a:ext cx="4853240" cy="2010792"/>
          </a:xfrm>
          <a:prstGeom prst="rect">
            <a:avLst/>
          </a:prstGeom>
          <a:noFill/>
          <a:ln>
            <a:noFill/>
          </a:ln>
        </p:spPr>
        <p:txBody>
          <a:bodyPr spcFirstLastPara="1" wrap="square" lIns="46750" tIns="23375" rIns="46750" bIns="23375" anchor="t" anchorCtr="0">
            <a:normAutofit/>
          </a:bodyPr>
          <a:lstStyle/>
          <a:p>
            <a:pPr marL="0" lvl="0" indent="0" algn="l" rtl="0">
              <a:lnSpc>
                <a:spcPct val="90000"/>
              </a:lnSpc>
              <a:spcBef>
                <a:spcPts val="0"/>
              </a:spcBef>
              <a:spcAft>
                <a:spcPts val="0"/>
              </a:spcAft>
              <a:buClr>
                <a:schemeClr val="dk1"/>
              </a:buClr>
              <a:buSzPts val="1300"/>
              <a:buNone/>
            </a:pPr>
            <a:endParaRPr sz="1300"/>
          </a:p>
          <a:p>
            <a:pPr marL="0" indent="0">
              <a:buSzPts val="1300"/>
              <a:buNone/>
            </a:pPr>
            <a:r>
              <a:rPr lang="en-US" sz="1300">
                <a:latin typeface="Franklin Gothic Book"/>
              </a:rPr>
              <a:t>Leila Khalid| </a:t>
            </a:r>
            <a:r>
              <a:rPr lang="en-US" sz="1300" u="sng">
                <a:solidFill>
                  <a:schemeClr val="hlink"/>
                </a:solidFill>
                <a:latin typeface="Franklin Gothic Book"/>
              </a:rPr>
              <a:t>leilakhalid02@gmail.com</a:t>
            </a:r>
            <a:r>
              <a:rPr lang="en-US" sz="1300">
                <a:latin typeface="Franklin Gothic Book"/>
              </a:rPr>
              <a:t> | 651.252.7200</a:t>
            </a:r>
            <a:endParaRPr lang="en-US">
              <a:latin typeface="Franklin Gothic Book"/>
            </a:endParaRPr>
          </a:p>
          <a:p>
            <a:pPr marL="0" indent="0">
              <a:buSzPts val="1300"/>
              <a:buNone/>
            </a:pPr>
            <a:r>
              <a:rPr lang="en-US" sz="1300">
                <a:latin typeface="Franklin Gothic Book"/>
              </a:rPr>
              <a:t>Stefanie Gronlund| </a:t>
            </a:r>
            <a:r>
              <a:rPr lang="en-US" sz="1300" u="sng">
                <a:solidFill>
                  <a:schemeClr val="hlink"/>
                </a:solidFill>
                <a:latin typeface="Franklin Gothic Book"/>
              </a:rPr>
              <a:t>stefanie.gronlund@gmail.com</a:t>
            </a:r>
            <a:r>
              <a:rPr lang="en-US" sz="1300">
                <a:latin typeface="Franklin Gothic Book"/>
              </a:rPr>
              <a:t> | 410.206.6149</a:t>
            </a:r>
          </a:p>
          <a:p>
            <a:pPr marL="0" indent="0">
              <a:buNone/>
            </a:pPr>
            <a:r>
              <a:rPr lang="en-US" sz="1300">
                <a:latin typeface="Franklin Gothic Book"/>
              </a:rPr>
              <a:t>Faith Breeden| </a:t>
            </a:r>
            <a:r>
              <a:rPr lang="en-US" sz="1300" u="sng">
                <a:solidFill>
                  <a:schemeClr val="hlink"/>
                </a:solidFill>
                <a:latin typeface="Franklin Gothic Book"/>
              </a:rPr>
              <a:t>faithbreeden12@gmail.com</a:t>
            </a:r>
            <a:r>
              <a:rPr lang="en-US" sz="1300">
                <a:latin typeface="Franklin Gothic Book"/>
              </a:rPr>
              <a:t> | 612.910.6869</a:t>
            </a:r>
            <a:endParaRPr lang="en-US">
              <a:latin typeface="Franklin Gothic Book"/>
            </a:endParaRPr>
          </a:p>
        </p:txBody>
      </p:sp>
      <p:sp>
        <p:nvSpPr>
          <p:cNvPr id="461" name="Google Shape;461;p45"/>
          <p:cNvSpPr txBox="1"/>
          <p:nvPr/>
        </p:nvSpPr>
        <p:spPr>
          <a:xfrm>
            <a:off x="3863730" y="507258"/>
            <a:ext cx="3653442" cy="1817708"/>
          </a:xfrm>
          <a:prstGeom prst="rect">
            <a:avLst/>
          </a:prstGeom>
          <a:noFill/>
          <a:ln>
            <a:noFill/>
          </a:ln>
        </p:spPr>
        <p:txBody>
          <a:bodyPr spcFirstLastPara="1" wrap="square" lIns="46750" tIns="23375" rIns="46750" bIns="23375" anchor="ctr" anchorCtr="0">
            <a:normAutofit/>
          </a:bodyPr>
          <a:lstStyle/>
          <a:p>
            <a:pPr marL="0" marR="0" lvl="0" indent="0" algn="l" rtl="0">
              <a:lnSpc>
                <a:spcPct val="90000"/>
              </a:lnSpc>
              <a:spcBef>
                <a:spcPts val="0"/>
              </a:spcBef>
              <a:spcAft>
                <a:spcPts val="0"/>
              </a:spcAft>
              <a:buClr>
                <a:schemeClr val="lt1"/>
              </a:buClr>
              <a:buSzPts val="3300"/>
              <a:buFont typeface="Gill Sans"/>
              <a:buNone/>
            </a:pPr>
            <a:r>
              <a:rPr lang="en" sz="3300" b="0" i="0" u="none" strike="noStrike" cap="none">
                <a:solidFill>
                  <a:schemeClr val="lt1"/>
                </a:solidFill>
                <a:latin typeface="Gill Sans"/>
                <a:ea typeface="Gill Sans"/>
                <a:cs typeface="Gill Sans"/>
                <a:sym typeface="Gill Sans"/>
              </a:rPr>
              <a:t>Thank you!</a:t>
            </a:r>
            <a:endParaRPr sz="700"/>
          </a:p>
        </p:txBody>
      </p:sp>
      <p:pic>
        <p:nvPicPr>
          <p:cNvPr id="462" name="Google Shape;462;p45"/>
          <p:cNvPicPr preferRelativeResize="0"/>
          <p:nvPr/>
        </p:nvPicPr>
        <p:blipFill rotWithShape="1">
          <a:blip r:embed="rId3">
            <a:alphaModFix/>
          </a:blip>
          <a:srcRect/>
          <a:stretch/>
        </p:blipFill>
        <p:spPr>
          <a:xfrm>
            <a:off x="258103" y="1333868"/>
            <a:ext cx="3290524" cy="2475749"/>
          </a:xfrm>
          <a:prstGeom prst="rect">
            <a:avLst/>
          </a:prstGeom>
          <a:noFill/>
          <a:ln>
            <a:noFill/>
          </a:ln>
        </p:spPr>
      </p:pic>
    </p:spTree>
    <p:extLst>
      <p:ext uri="{BB962C8B-B14F-4D97-AF65-F5344CB8AC3E}">
        <p14:creationId xmlns:p14="http://schemas.microsoft.com/office/powerpoint/2010/main" val="1508497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grpSp>
        <p:nvGrpSpPr>
          <p:cNvPr id="221" name="Google Shape;221;p27"/>
          <p:cNvGrpSpPr/>
          <p:nvPr/>
        </p:nvGrpSpPr>
        <p:grpSpPr>
          <a:xfrm>
            <a:off x="3722126" y="388483"/>
            <a:ext cx="4997838" cy="4391496"/>
            <a:chOff x="5278045" y="5615453"/>
            <a:chExt cx="6758391" cy="5938458"/>
          </a:xfrm>
        </p:grpSpPr>
        <p:sp>
          <p:nvSpPr>
            <p:cNvPr id="222" name="Google Shape;222;p27"/>
            <p:cNvSpPr/>
            <p:nvPr/>
          </p:nvSpPr>
          <p:spPr>
            <a:xfrm>
              <a:off x="5278045" y="5615453"/>
              <a:ext cx="5298482" cy="2783549"/>
            </a:xfrm>
            <a:prstGeom prst="rect">
              <a:avLst/>
            </a:prstGeom>
            <a:solidFill>
              <a:schemeClr val="accent1"/>
            </a:solidFill>
            <a:ln>
              <a:noFill/>
            </a:ln>
          </p:spPr>
          <p:txBody>
            <a:bodyPr spcFirstLastPara="1" wrap="square" lIns="46750" tIns="23375" rIns="46750" bIns="23375" anchor="ctr" anchorCtr="0">
              <a:noAutofit/>
            </a:bodyPr>
            <a:lstStyle/>
            <a:p>
              <a:pPr marL="0" marR="0" lvl="0" indent="0" algn="ctr" rtl="0">
                <a:spcBef>
                  <a:spcPts val="0"/>
                </a:spcBef>
                <a:spcAft>
                  <a:spcPts val="0"/>
                </a:spcAft>
                <a:buNone/>
              </a:pPr>
              <a:endParaRPr sz="900" b="0" i="0" u="none" strike="noStrike" cap="none">
                <a:solidFill>
                  <a:schemeClr val="lt1"/>
                </a:solidFill>
                <a:latin typeface="Garamond"/>
                <a:ea typeface="Garamond"/>
                <a:cs typeface="Garamond"/>
                <a:sym typeface="Garamond"/>
              </a:endParaRPr>
            </a:p>
          </p:txBody>
        </p:sp>
        <p:sp>
          <p:nvSpPr>
            <p:cNvPr id="223" name="Google Shape;223;p27"/>
            <p:cNvSpPr/>
            <p:nvPr/>
          </p:nvSpPr>
          <p:spPr>
            <a:xfrm>
              <a:off x="10741837" y="5615453"/>
              <a:ext cx="1294599" cy="1296997"/>
            </a:xfrm>
            <a:prstGeom prst="rect">
              <a:avLst/>
            </a:prstGeom>
            <a:solidFill>
              <a:schemeClr val="accent2"/>
            </a:solidFill>
            <a:ln>
              <a:noFill/>
            </a:ln>
          </p:spPr>
          <p:txBody>
            <a:bodyPr spcFirstLastPara="1" wrap="square" lIns="46750" tIns="23375" rIns="46750" bIns="23375" anchor="ctr" anchorCtr="0">
              <a:noAutofit/>
            </a:bodyPr>
            <a:lstStyle/>
            <a:p>
              <a:pPr marL="0" marR="0" lvl="0" indent="0" algn="ctr" rtl="0">
                <a:spcBef>
                  <a:spcPts val="0"/>
                </a:spcBef>
                <a:spcAft>
                  <a:spcPts val="0"/>
                </a:spcAft>
                <a:buNone/>
              </a:pPr>
              <a:endParaRPr sz="900" b="0" i="0" u="none" strike="noStrike" cap="none">
                <a:solidFill>
                  <a:schemeClr val="lt1"/>
                </a:solidFill>
                <a:latin typeface="Garamond"/>
                <a:ea typeface="Garamond"/>
                <a:cs typeface="Garamond"/>
                <a:sym typeface="Garamond"/>
              </a:endParaRPr>
            </a:p>
          </p:txBody>
        </p:sp>
        <p:sp>
          <p:nvSpPr>
            <p:cNvPr id="224" name="Google Shape;224;p27"/>
            <p:cNvSpPr/>
            <p:nvPr/>
          </p:nvSpPr>
          <p:spPr>
            <a:xfrm>
              <a:off x="10741836" y="7103689"/>
              <a:ext cx="1294599" cy="1295313"/>
            </a:xfrm>
            <a:prstGeom prst="rect">
              <a:avLst/>
            </a:prstGeom>
            <a:solidFill>
              <a:schemeClr val="accent4"/>
            </a:solidFill>
            <a:ln>
              <a:noFill/>
            </a:ln>
          </p:spPr>
          <p:txBody>
            <a:bodyPr spcFirstLastPara="1" wrap="square" lIns="46750" tIns="23375" rIns="46750" bIns="23375" anchor="ctr" anchorCtr="0">
              <a:noAutofit/>
            </a:bodyPr>
            <a:lstStyle/>
            <a:p>
              <a:pPr marL="0" marR="0" lvl="0" indent="0" algn="ctr" rtl="0">
                <a:spcBef>
                  <a:spcPts val="0"/>
                </a:spcBef>
                <a:spcAft>
                  <a:spcPts val="0"/>
                </a:spcAft>
                <a:buNone/>
              </a:pPr>
              <a:endParaRPr sz="900" b="0" i="0" u="none" strike="noStrike" cap="none">
                <a:solidFill>
                  <a:schemeClr val="lt1"/>
                </a:solidFill>
                <a:latin typeface="Garamond"/>
                <a:ea typeface="Garamond"/>
                <a:cs typeface="Garamond"/>
                <a:sym typeface="Garamond"/>
              </a:endParaRPr>
            </a:p>
          </p:txBody>
        </p:sp>
        <p:sp>
          <p:nvSpPr>
            <p:cNvPr id="225" name="Google Shape;225;p27"/>
            <p:cNvSpPr/>
            <p:nvPr/>
          </p:nvSpPr>
          <p:spPr>
            <a:xfrm>
              <a:off x="5280675" y="8562888"/>
              <a:ext cx="6755760" cy="2991023"/>
            </a:xfrm>
            <a:prstGeom prst="rect">
              <a:avLst/>
            </a:prstGeom>
            <a:solidFill>
              <a:schemeClr val="accent3"/>
            </a:solidFill>
            <a:ln>
              <a:noFill/>
            </a:ln>
          </p:spPr>
          <p:txBody>
            <a:bodyPr spcFirstLastPara="1" wrap="square" lIns="46750" tIns="23375" rIns="46750" bIns="23375" anchor="ctr" anchorCtr="0">
              <a:noAutofit/>
            </a:bodyPr>
            <a:lstStyle/>
            <a:p>
              <a:pPr marL="0" marR="0" lvl="0" indent="0" algn="ctr" rtl="0">
                <a:spcBef>
                  <a:spcPts val="0"/>
                </a:spcBef>
                <a:spcAft>
                  <a:spcPts val="0"/>
                </a:spcAft>
                <a:buNone/>
              </a:pPr>
              <a:endParaRPr sz="900" b="0" i="0" u="none" strike="noStrike" cap="none">
                <a:solidFill>
                  <a:schemeClr val="lt1"/>
                </a:solidFill>
                <a:latin typeface="Garamond"/>
                <a:ea typeface="Garamond"/>
                <a:cs typeface="Garamond"/>
                <a:sym typeface="Garamond"/>
              </a:endParaRPr>
            </a:p>
          </p:txBody>
        </p:sp>
      </p:grpSp>
      <p:sp>
        <p:nvSpPr>
          <p:cNvPr id="227" name="Google Shape;227;p27"/>
          <p:cNvSpPr txBox="1">
            <a:spLocks noGrp="1"/>
          </p:cNvSpPr>
          <p:nvPr>
            <p:ph type="title"/>
          </p:nvPr>
        </p:nvSpPr>
        <p:spPr>
          <a:xfrm>
            <a:off x="3863730" y="507258"/>
            <a:ext cx="3653442" cy="1817708"/>
          </a:xfrm>
          <a:prstGeom prst="rect">
            <a:avLst/>
          </a:prstGeom>
          <a:noFill/>
          <a:ln>
            <a:noFill/>
          </a:ln>
        </p:spPr>
        <p:txBody>
          <a:bodyPr spcFirstLastPara="1" wrap="square" lIns="46750" tIns="23375" rIns="46750" bIns="23375" anchor="ctr" anchorCtr="0">
            <a:normAutofit/>
          </a:bodyPr>
          <a:lstStyle/>
          <a:p>
            <a:pPr marL="0" lvl="0" indent="0" algn="l" rtl="0">
              <a:lnSpc>
                <a:spcPct val="90000"/>
              </a:lnSpc>
              <a:spcBef>
                <a:spcPts val="0"/>
              </a:spcBef>
              <a:spcAft>
                <a:spcPts val="0"/>
              </a:spcAft>
              <a:buClr>
                <a:schemeClr val="lt1"/>
              </a:buClr>
              <a:buSzPts val="3300"/>
              <a:buFont typeface="Gill Sans"/>
              <a:buNone/>
            </a:pPr>
            <a:r>
              <a:rPr lang="en">
                <a:solidFill>
                  <a:schemeClr val="lt1"/>
                </a:solidFill>
              </a:rPr>
              <a:t>Project Objectives</a:t>
            </a:r>
            <a:endParaRPr/>
          </a:p>
        </p:txBody>
      </p:sp>
      <p:sp>
        <p:nvSpPr>
          <p:cNvPr id="228" name="Google Shape;228;p27"/>
          <p:cNvSpPr txBox="1">
            <a:spLocks noGrp="1"/>
          </p:cNvSpPr>
          <p:nvPr>
            <p:ph type="body" idx="1"/>
          </p:nvPr>
        </p:nvSpPr>
        <p:spPr>
          <a:xfrm>
            <a:off x="3810700" y="2657072"/>
            <a:ext cx="4853240" cy="2010792"/>
          </a:xfrm>
          <a:prstGeom prst="rect">
            <a:avLst/>
          </a:prstGeom>
          <a:noFill/>
          <a:ln>
            <a:noFill/>
          </a:ln>
        </p:spPr>
        <p:txBody>
          <a:bodyPr spcFirstLastPara="1" wrap="square" lIns="46750" tIns="23375" rIns="46750" bIns="23375" anchor="t" anchorCtr="0">
            <a:normAutofit/>
          </a:bodyPr>
          <a:lstStyle/>
          <a:p>
            <a:pPr marL="165100" indent="-190500">
              <a:spcBef>
                <a:spcPts val="0"/>
              </a:spcBef>
              <a:buSzPts val="2000"/>
            </a:pPr>
            <a:r>
              <a:rPr lang="en" sz="2000">
                <a:latin typeface="Franklin Gothic Book"/>
              </a:rPr>
              <a:t>Reevaluate 2020 and 2021 Gully Inventory </a:t>
            </a:r>
            <a:endParaRPr lang="en-US"/>
          </a:p>
          <a:p>
            <a:pPr marL="165100" indent="-190500">
              <a:spcBef>
                <a:spcPts val="0"/>
              </a:spcBef>
              <a:buSzPts val="2000"/>
            </a:pPr>
            <a:r>
              <a:rPr lang="en" sz="2000">
                <a:latin typeface="Franklin Gothic Book"/>
              </a:rPr>
              <a:t>Develop a gully ranking system to determine which gullies are of highest priority for restoration</a:t>
            </a:r>
            <a:endParaRPr lang="en-US"/>
          </a:p>
          <a:p>
            <a:pPr marL="165100" indent="-190500">
              <a:spcBef>
                <a:spcPts val="0"/>
              </a:spcBef>
              <a:buSzPts val="2000"/>
            </a:pPr>
            <a:r>
              <a:rPr lang="en" sz="2000">
                <a:latin typeface="Franklin Gothic Book"/>
              </a:rPr>
              <a:t>Recommend gullies for restoration projects</a:t>
            </a:r>
          </a:p>
          <a:p>
            <a:pPr marL="165100" indent="-63500">
              <a:buSzPts val="1700"/>
              <a:buNone/>
            </a:pPr>
            <a:endParaRPr lang="en-US" sz="2000"/>
          </a:p>
        </p:txBody>
      </p:sp>
      <p:pic>
        <p:nvPicPr>
          <p:cNvPr id="4" name="Picture 4" descr="A tree roots in a forest&#10;&#10;Description automatically generated">
            <a:extLst>
              <a:ext uri="{FF2B5EF4-FFF2-40B4-BE49-F238E27FC236}">
                <a16:creationId xmlns:a16="http://schemas.microsoft.com/office/drawing/2014/main" id="{652B67BE-F2D2-D5F3-558A-79044D5E7C08}"/>
              </a:ext>
            </a:extLst>
          </p:cNvPr>
          <p:cNvPicPr>
            <a:picLocks noChangeAspect="1"/>
          </p:cNvPicPr>
          <p:nvPr/>
        </p:nvPicPr>
        <p:blipFill rotWithShape="1">
          <a:blip r:embed="rId3"/>
          <a:srcRect l="133" t="-246" b="3186"/>
          <a:stretch/>
        </p:blipFill>
        <p:spPr>
          <a:xfrm rot="5400000">
            <a:off x="-169141" y="986736"/>
            <a:ext cx="4380728" cy="3200286"/>
          </a:xfrm>
          <a:prstGeom prst="rect">
            <a:avLst/>
          </a:prstGeom>
        </p:spPr>
      </p:pic>
    </p:spTree>
    <p:extLst>
      <p:ext uri="{BB962C8B-B14F-4D97-AF65-F5344CB8AC3E}">
        <p14:creationId xmlns:p14="http://schemas.microsoft.com/office/powerpoint/2010/main" val="1986073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5"/>
        <p:cNvGrpSpPr/>
        <p:nvPr/>
      </p:nvGrpSpPr>
      <p:grpSpPr>
        <a:xfrm>
          <a:off x="0" y="0"/>
          <a:ext cx="0" cy="0"/>
          <a:chOff x="0" y="0"/>
          <a:chExt cx="0" cy="0"/>
        </a:xfrm>
      </p:grpSpPr>
      <p:sp>
        <p:nvSpPr>
          <p:cNvPr id="66" name="Google Shape;66;p15"/>
          <p:cNvSpPr txBox="1"/>
          <p:nvPr/>
        </p:nvSpPr>
        <p:spPr>
          <a:xfrm>
            <a:off x="1356298" y="167537"/>
            <a:ext cx="2959800" cy="59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700" b="1" dirty="0">
                <a:solidFill>
                  <a:schemeClr val="accent1">
                    <a:lumMod val="50000"/>
                  </a:schemeClr>
                </a:solidFill>
                <a:latin typeface="Franklin Gothic Demi"/>
                <a:ea typeface="Bree Serif"/>
                <a:cs typeface="Bree Serif"/>
                <a:sym typeface="Bree Serif"/>
              </a:rPr>
              <a:t>What is a Gully?</a:t>
            </a:r>
            <a:endParaRPr lang="en-US" dirty="0"/>
          </a:p>
        </p:txBody>
      </p:sp>
      <p:pic>
        <p:nvPicPr>
          <p:cNvPr id="67" name="Google Shape;67;p15"/>
          <p:cNvPicPr preferRelativeResize="0"/>
          <p:nvPr/>
        </p:nvPicPr>
        <p:blipFill>
          <a:blip r:embed="rId3">
            <a:alphaModFix/>
          </a:blip>
          <a:stretch>
            <a:fillRect/>
          </a:stretch>
        </p:blipFill>
        <p:spPr>
          <a:xfrm>
            <a:off x="5667378" y="0"/>
            <a:ext cx="3476622" cy="5143500"/>
          </a:xfrm>
          <a:prstGeom prst="rect">
            <a:avLst/>
          </a:prstGeom>
          <a:noFill/>
          <a:ln>
            <a:noFill/>
          </a:ln>
        </p:spPr>
      </p:pic>
      <p:sp>
        <p:nvSpPr>
          <p:cNvPr id="68" name="Google Shape;68;p15"/>
          <p:cNvSpPr txBox="1"/>
          <p:nvPr/>
        </p:nvSpPr>
        <p:spPr>
          <a:xfrm>
            <a:off x="0" y="765137"/>
            <a:ext cx="5667300" cy="1890900"/>
          </a:xfrm>
          <a:prstGeom prst="rect">
            <a:avLst/>
          </a:prstGeom>
          <a:noFill/>
          <a:ln>
            <a:noFill/>
          </a:ln>
        </p:spPr>
        <p:txBody>
          <a:bodyPr spcFirstLastPara="1" wrap="square" lIns="91425" tIns="91425" rIns="91425" bIns="91425" anchor="t" anchorCtr="0">
            <a:noAutofit/>
          </a:bodyPr>
          <a:lstStyle/>
          <a:p>
            <a:pPr marL="457200" lvl="0" indent="-355600" algn="l" rtl="0">
              <a:lnSpc>
                <a:spcPct val="150000"/>
              </a:lnSpc>
              <a:spcBef>
                <a:spcPts val="0"/>
              </a:spcBef>
              <a:spcAft>
                <a:spcPts val="0"/>
              </a:spcAft>
              <a:buClr>
                <a:schemeClr val="dk1"/>
              </a:buClr>
              <a:buSzPts val="2000"/>
              <a:buFont typeface="Bree Serif"/>
              <a:buChar char="●"/>
            </a:pPr>
            <a:r>
              <a:rPr lang="en" sz="2000" dirty="0">
                <a:solidFill>
                  <a:schemeClr val="dk1"/>
                </a:solidFill>
                <a:latin typeface="Franklin Gothic Book"/>
                <a:ea typeface="Bree Serif"/>
                <a:cs typeface="Bree Serif"/>
                <a:sym typeface="Bree Serif"/>
              </a:rPr>
              <a:t>A landform created by running water, eroding sharply into soil, typically on a hillside. </a:t>
            </a:r>
          </a:p>
          <a:p>
            <a:pPr marL="457200" lvl="0" indent="-355600" algn="l" rtl="0">
              <a:lnSpc>
                <a:spcPct val="150000"/>
              </a:lnSpc>
              <a:spcBef>
                <a:spcPts val="0"/>
              </a:spcBef>
              <a:spcAft>
                <a:spcPts val="0"/>
              </a:spcAft>
              <a:buClr>
                <a:schemeClr val="dk1"/>
              </a:buClr>
              <a:buSzPts val="2000"/>
              <a:buFont typeface="Bree Serif"/>
              <a:buChar char="●"/>
            </a:pPr>
            <a:r>
              <a:rPr lang="en" sz="2000" dirty="0">
                <a:solidFill>
                  <a:schemeClr val="dk1"/>
                </a:solidFill>
                <a:latin typeface="Franklin Gothic Book"/>
                <a:ea typeface="Bree Serif"/>
                <a:cs typeface="Bree Serif"/>
                <a:sym typeface="Bree Serif"/>
              </a:rPr>
              <a:t>Gullies resemble large ditches or small valleys, but on a much smaller scale.</a:t>
            </a:r>
            <a:endParaRPr lang="en-US" sz="2000" dirty="0">
              <a:solidFill>
                <a:schemeClr val="dk1"/>
              </a:solidFill>
              <a:latin typeface="Franklin Gothic Book"/>
              <a:ea typeface="Bree Serif"/>
              <a:cs typeface="Bree Serif"/>
            </a:endParaRPr>
          </a:p>
          <a:p>
            <a:pPr marL="457200" lvl="0" indent="0" algn="l" rtl="0">
              <a:lnSpc>
                <a:spcPct val="150000"/>
              </a:lnSpc>
              <a:spcBef>
                <a:spcPts val="0"/>
              </a:spcBef>
              <a:spcAft>
                <a:spcPts val="0"/>
              </a:spcAft>
              <a:buNone/>
            </a:pPr>
            <a:endParaRPr sz="2000" dirty="0">
              <a:solidFill>
                <a:schemeClr val="dk1"/>
              </a:solidFill>
              <a:highlight>
                <a:srgbClr val="EDEBE9"/>
              </a:highlight>
              <a:latin typeface="Bree Serif"/>
              <a:ea typeface="Bree Serif"/>
              <a:cs typeface="Bree Serif"/>
              <a:sym typeface="Bree Serif"/>
            </a:endParaRPr>
          </a:p>
        </p:txBody>
      </p:sp>
      <p:sp>
        <p:nvSpPr>
          <p:cNvPr id="69" name="Google Shape;69;p15"/>
          <p:cNvSpPr txBox="1"/>
          <p:nvPr/>
        </p:nvSpPr>
        <p:spPr>
          <a:xfrm>
            <a:off x="0" y="2889425"/>
            <a:ext cx="5468700" cy="1936500"/>
          </a:xfrm>
          <a:prstGeom prst="rect">
            <a:avLst/>
          </a:prstGeom>
          <a:noFill/>
          <a:ln>
            <a:noFill/>
          </a:ln>
        </p:spPr>
        <p:txBody>
          <a:bodyPr spcFirstLastPara="1" wrap="square" lIns="91425" tIns="91425" rIns="91425" bIns="91425" anchor="t" anchorCtr="0">
            <a:noAutofit/>
          </a:bodyPr>
          <a:lstStyle/>
          <a:p>
            <a:pPr marL="457200" lvl="0" indent="-355600" algn="l" rtl="0">
              <a:lnSpc>
                <a:spcPct val="150000"/>
              </a:lnSpc>
              <a:spcBef>
                <a:spcPts val="0"/>
              </a:spcBef>
              <a:spcAft>
                <a:spcPts val="0"/>
              </a:spcAft>
              <a:buClr>
                <a:schemeClr val="dk1"/>
              </a:buClr>
              <a:buSzPts val="2000"/>
              <a:buFont typeface="Bree Serif"/>
              <a:buChar char="●"/>
            </a:pPr>
            <a:r>
              <a:rPr lang="en-US" sz="2000">
                <a:solidFill>
                  <a:schemeClr val="dk1"/>
                </a:solidFill>
                <a:latin typeface="Franklin Gothic Book"/>
                <a:ea typeface="Bree Serif"/>
                <a:cs typeface="Bree Serif"/>
                <a:sym typeface="Bree Serif"/>
              </a:rPr>
              <a:t>Typically formed by water collecting in surface depressions and flowing fast enough to detach and carry away soil particles</a:t>
            </a:r>
            <a:endParaRPr lang="en-US">
              <a:solidFill>
                <a:schemeClr val="dk1"/>
              </a:solidFill>
              <a:latin typeface="Franklin Gothic Book"/>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3"/>
        <p:cNvGrpSpPr/>
        <p:nvPr/>
      </p:nvGrpSpPr>
      <p:grpSpPr>
        <a:xfrm>
          <a:off x="0" y="0"/>
          <a:ext cx="0" cy="0"/>
          <a:chOff x="0" y="0"/>
          <a:chExt cx="0" cy="0"/>
        </a:xfrm>
      </p:grpSpPr>
      <p:sp>
        <p:nvSpPr>
          <p:cNvPr id="74" name="Google Shape;74;p16"/>
          <p:cNvSpPr txBox="1"/>
          <p:nvPr/>
        </p:nvSpPr>
        <p:spPr>
          <a:xfrm>
            <a:off x="393600" y="187850"/>
            <a:ext cx="5349300" cy="83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Bree Serif"/>
              <a:ea typeface="Bree Serif"/>
              <a:cs typeface="Bree Serif"/>
              <a:sym typeface="Bree Serif"/>
            </a:endParaRPr>
          </a:p>
        </p:txBody>
      </p:sp>
      <p:sp>
        <p:nvSpPr>
          <p:cNvPr id="75" name="Google Shape;75;p16"/>
          <p:cNvSpPr txBox="1"/>
          <p:nvPr/>
        </p:nvSpPr>
        <p:spPr>
          <a:xfrm>
            <a:off x="5494685" y="437966"/>
            <a:ext cx="2950255" cy="58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b="1">
                <a:solidFill>
                  <a:schemeClr val="accent1">
                    <a:lumMod val="50000"/>
                  </a:schemeClr>
                </a:solidFill>
                <a:latin typeface="Franklin Gothic Demi"/>
                <a:ea typeface="Bree Serif"/>
                <a:cs typeface="Bree Serif"/>
                <a:sym typeface="Bree Serif"/>
              </a:rPr>
              <a:t>Why do we care?</a:t>
            </a:r>
            <a:endParaRPr lang="en-US" sz="2700" b="1">
              <a:solidFill>
                <a:schemeClr val="accent1">
                  <a:lumMod val="50000"/>
                </a:schemeClr>
              </a:solidFill>
              <a:latin typeface="Franklin Gothic Demi"/>
              <a:ea typeface="Bree Serif"/>
              <a:cs typeface="Bree Serif"/>
            </a:endParaRPr>
          </a:p>
        </p:txBody>
      </p:sp>
      <p:pic>
        <p:nvPicPr>
          <p:cNvPr id="76" name="Google Shape;76;p16"/>
          <p:cNvPicPr preferRelativeResize="0"/>
          <p:nvPr/>
        </p:nvPicPr>
        <p:blipFill rotWithShape="1">
          <a:blip r:embed="rId3">
            <a:alphaModFix/>
          </a:blip>
          <a:srcRect l="6074" r="6771"/>
          <a:stretch/>
        </p:blipFill>
        <p:spPr>
          <a:xfrm>
            <a:off x="393600" y="353291"/>
            <a:ext cx="4226891" cy="4647909"/>
          </a:xfrm>
          <a:prstGeom prst="rect">
            <a:avLst/>
          </a:prstGeom>
          <a:noFill/>
          <a:ln>
            <a:noFill/>
          </a:ln>
          <a:effectLst>
            <a:outerShdw blurRad="50800" dist="38100" dir="2700000" algn="tl" rotWithShape="0">
              <a:prstClr val="black">
                <a:alpha val="40000"/>
              </a:prstClr>
            </a:outerShdw>
          </a:effectLst>
        </p:spPr>
      </p:pic>
      <p:sp>
        <p:nvSpPr>
          <p:cNvPr id="77" name="Google Shape;77;p16"/>
          <p:cNvSpPr txBox="1"/>
          <p:nvPr/>
        </p:nvSpPr>
        <p:spPr>
          <a:xfrm>
            <a:off x="4964600" y="1019750"/>
            <a:ext cx="4007400" cy="3221353"/>
          </a:xfrm>
          <a:prstGeom prst="rect">
            <a:avLst/>
          </a:prstGeom>
          <a:noFill/>
          <a:ln>
            <a:noFill/>
          </a:ln>
        </p:spPr>
        <p:txBody>
          <a:bodyPr spcFirstLastPara="1" wrap="square" lIns="91425" tIns="91425" rIns="91425" bIns="91425" anchor="t" anchorCtr="0">
            <a:noAutofit/>
          </a:bodyPr>
          <a:lstStyle/>
          <a:p>
            <a:pPr marL="457200" lvl="0" indent="-374650" algn="l" rtl="0">
              <a:lnSpc>
                <a:spcPct val="150000"/>
              </a:lnSpc>
              <a:spcBef>
                <a:spcPts val="0"/>
              </a:spcBef>
              <a:spcAft>
                <a:spcPts val="0"/>
              </a:spcAft>
              <a:buSzPts val="2300"/>
              <a:buFont typeface="Bree Serif"/>
              <a:buChar char="●"/>
            </a:pPr>
            <a:r>
              <a:rPr lang="en" sz="2300" dirty="0">
                <a:latin typeface="Franklin Gothic Book"/>
                <a:ea typeface="Bree Serif"/>
                <a:cs typeface="Bree Serif"/>
                <a:sym typeface="Bree Serif"/>
              </a:rPr>
              <a:t>Sediment transport - can enter nearby waterbodies</a:t>
            </a:r>
            <a:endParaRPr lang="en-US" sz="2300" dirty="0">
              <a:latin typeface="Franklin Gothic Book"/>
              <a:ea typeface="Bree Serif"/>
              <a:cs typeface="Bree Serif"/>
            </a:endParaRPr>
          </a:p>
          <a:p>
            <a:pPr marL="457200" lvl="0" indent="-374650" algn="l" rtl="0">
              <a:lnSpc>
                <a:spcPct val="150000"/>
              </a:lnSpc>
              <a:spcBef>
                <a:spcPts val="0"/>
              </a:spcBef>
              <a:spcAft>
                <a:spcPts val="0"/>
              </a:spcAft>
              <a:buSzPts val="2300"/>
              <a:buFont typeface="Bree Serif"/>
              <a:buChar char="●"/>
            </a:pPr>
            <a:r>
              <a:rPr lang="en" sz="2300" dirty="0">
                <a:latin typeface="Franklin Gothic Book"/>
                <a:ea typeface="Bree Serif"/>
                <a:cs typeface="Bree Serif"/>
                <a:sym typeface="Bree Serif"/>
              </a:rPr>
              <a:t>Damage to infrastructure</a:t>
            </a:r>
            <a:endParaRPr sz="2300" dirty="0">
              <a:latin typeface="Franklin Gothic Book"/>
              <a:ea typeface="Bree Serif"/>
              <a:cs typeface="Bree Serif"/>
            </a:endParaRPr>
          </a:p>
          <a:p>
            <a:pPr marL="457200" lvl="0" indent="-374650" algn="l" rtl="0">
              <a:lnSpc>
                <a:spcPct val="150000"/>
              </a:lnSpc>
              <a:spcBef>
                <a:spcPts val="0"/>
              </a:spcBef>
              <a:spcAft>
                <a:spcPts val="0"/>
              </a:spcAft>
              <a:buSzPts val="2300"/>
              <a:buFont typeface="Bree Serif"/>
              <a:buChar char="●"/>
            </a:pPr>
            <a:r>
              <a:rPr lang="en" sz="2300" dirty="0">
                <a:latin typeface="Franklin Gothic Book"/>
                <a:ea typeface="Bree Serif"/>
                <a:cs typeface="Bree Serif"/>
                <a:sym typeface="Bree Serif"/>
              </a:rPr>
              <a:t>Loss of land</a:t>
            </a:r>
            <a:endParaRPr sz="2300" dirty="0">
              <a:latin typeface="Franklin Gothic Book"/>
              <a:ea typeface="Bree Serif"/>
              <a:cs typeface="Bree Serif"/>
            </a:endParaRPr>
          </a:p>
          <a:p>
            <a:pPr marL="457200" lvl="0" indent="-374650" algn="l" rtl="0">
              <a:lnSpc>
                <a:spcPct val="150000"/>
              </a:lnSpc>
              <a:spcBef>
                <a:spcPts val="0"/>
              </a:spcBef>
              <a:spcAft>
                <a:spcPts val="0"/>
              </a:spcAft>
              <a:buSzPts val="2300"/>
              <a:buFont typeface="Bree Serif"/>
              <a:buChar char="●"/>
            </a:pPr>
            <a:r>
              <a:rPr lang="en" sz="2300" dirty="0">
                <a:latin typeface="Franklin Gothic Book"/>
                <a:ea typeface="Bree Serif"/>
                <a:cs typeface="Bree Serif"/>
                <a:sym typeface="Bree Serif"/>
              </a:rPr>
              <a:t>Can be dangerous</a:t>
            </a:r>
            <a:endParaRPr sz="2300" dirty="0">
              <a:latin typeface="Franklin Gothic Book"/>
              <a:ea typeface="Bree Serif"/>
              <a:cs typeface="Bree Serif"/>
            </a:endParaRPr>
          </a:p>
          <a:p>
            <a:pPr marL="457200" lvl="0" indent="0" algn="l" rtl="0">
              <a:spcBef>
                <a:spcPts val="0"/>
              </a:spcBef>
              <a:spcAft>
                <a:spcPts val="0"/>
              </a:spcAft>
              <a:buNone/>
            </a:pPr>
            <a:endParaRPr dirty="0">
              <a:latin typeface="Franklin Gothic Book"/>
              <a:ea typeface="Bree Serif"/>
              <a:cs typeface="Bree Serif"/>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350923" y="336176"/>
            <a:ext cx="4306028" cy="49586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accent1">
                    <a:lumMod val="50000"/>
                  </a:schemeClr>
                </a:solidFill>
                <a:latin typeface="Franklin Gothic Demi"/>
                <a:ea typeface="Calibri"/>
                <a:cs typeface="Calibri"/>
                <a:sym typeface="Calibri"/>
              </a:rPr>
              <a:t>LMRWD</a:t>
            </a:r>
            <a:r>
              <a:rPr lang="en" b="1">
                <a:solidFill>
                  <a:schemeClr val="accent1">
                    <a:lumMod val="50000"/>
                  </a:schemeClr>
                </a:solidFill>
                <a:latin typeface="Franklin Gothic Book"/>
                <a:ea typeface="Calibri"/>
                <a:cs typeface="Calibri"/>
                <a:sym typeface="Calibri"/>
              </a:rPr>
              <a:t> </a:t>
            </a:r>
            <a:r>
              <a:rPr lang="en" b="1">
                <a:solidFill>
                  <a:schemeClr val="accent1">
                    <a:lumMod val="50000"/>
                  </a:schemeClr>
                </a:solidFill>
                <a:latin typeface="Franklin Gothic Demi"/>
                <a:ea typeface="Calibri"/>
                <a:cs typeface="Calibri"/>
                <a:sym typeface="Calibri"/>
              </a:rPr>
              <a:t>Gully Assessments</a:t>
            </a:r>
            <a:endParaRPr b="1">
              <a:solidFill>
                <a:schemeClr val="accent1">
                  <a:lumMod val="50000"/>
                </a:schemeClr>
              </a:solidFill>
              <a:latin typeface="Franklin Gothic Demi"/>
              <a:ea typeface="Calibri"/>
              <a:cs typeface="Calibri"/>
              <a:sym typeface="Calibri"/>
            </a:endParaRPr>
          </a:p>
        </p:txBody>
      </p:sp>
      <p:pic>
        <p:nvPicPr>
          <p:cNvPr id="83" name="Google Shape;83;p17"/>
          <p:cNvPicPr preferRelativeResize="0"/>
          <p:nvPr/>
        </p:nvPicPr>
        <p:blipFill rotWithShape="1">
          <a:blip r:embed="rId3">
            <a:alphaModFix/>
          </a:blip>
          <a:srcRect t="8240"/>
          <a:stretch/>
        </p:blipFill>
        <p:spPr>
          <a:xfrm>
            <a:off x="4645000" y="644050"/>
            <a:ext cx="4185925" cy="2162050"/>
          </a:xfrm>
          <a:prstGeom prst="rect">
            <a:avLst/>
          </a:prstGeom>
          <a:noFill/>
          <a:ln>
            <a:noFill/>
          </a:ln>
        </p:spPr>
      </p:pic>
      <p:pic>
        <p:nvPicPr>
          <p:cNvPr id="84" name="Google Shape;84;p17"/>
          <p:cNvPicPr preferRelativeResize="0"/>
          <p:nvPr/>
        </p:nvPicPr>
        <p:blipFill>
          <a:blip r:embed="rId4">
            <a:alphaModFix/>
          </a:blip>
          <a:stretch>
            <a:fillRect/>
          </a:stretch>
        </p:blipFill>
        <p:spPr>
          <a:xfrm>
            <a:off x="4645000" y="2939525"/>
            <a:ext cx="4185925" cy="2096650"/>
          </a:xfrm>
          <a:prstGeom prst="rect">
            <a:avLst/>
          </a:prstGeom>
          <a:noFill/>
          <a:ln>
            <a:noFill/>
          </a:ln>
        </p:spPr>
      </p:pic>
      <p:sp>
        <p:nvSpPr>
          <p:cNvPr id="85" name="Google Shape;85;p17"/>
          <p:cNvSpPr txBox="1"/>
          <p:nvPr/>
        </p:nvSpPr>
        <p:spPr>
          <a:xfrm>
            <a:off x="350481" y="831348"/>
            <a:ext cx="3980700" cy="4007400"/>
          </a:xfrm>
          <a:prstGeom prst="rect">
            <a:avLst/>
          </a:prstGeom>
          <a:noFill/>
          <a:ln>
            <a:noFill/>
          </a:ln>
        </p:spPr>
        <p:txBody>
          <a:bodyPr spcFirstLastPara="1" wrap="square" lIns="91425" tIns="91425" rIns="91425" bIns="91425" anchor="t" anchorCtr="0">
            <a:noAutofit/>
          </a:bodyPr>
          <a:lstStyle/>
          <a:p>
            <a:pPr marL="457200" lvl="0" indent="-336550" algn="l" rtl="0">
              <a:lnSpc>
                <a:spcPct val="150000"/>
              </a:lnSpc>
              <a:spcBef>
                <a:spcPts val="0"/>
              </a:spcBef>
              <a:spcAft>
                <a:spcPts val="0"/>
              </a:spcAft>
              <a:buSzPts val="1700"/>
              <a:buChar char="●"/>
            </a:pPr>
            <a:r>
              <a:rPr lang="en-US" b="1" dirty="0">
                <a:latin typeface="Franklin Gothic Book"/>
              </a:rPr>
              <a:t>2008 Gully Inventory</a:t>
            </a:r>
          </a:p>
          <a:p>
            <a:pPr marL="914400" lvl="1" indent="-336550" algn="l" rtl="0">
              <a:lnSpc>
                <a:spcPct val="150000"/>
              </a:lnSpc>
              <a:spcBef>
                <a:spcPts val="0"/>
              </a:spcBef>
              <a:spcAft>
                <a:spcPts val="0"/>
              </a:spcAft>
              <a:buSzPts val="1700"/>
              <a:buChar char="○"/>
            </a:pPr>
            <a:r>
              <a:rPr lang="en-US" dirty="0">
                <a:latin typeface="Franklin Gothic Book"/>
              </a:rPr>
              <a:t>Gullies in LMRWD were located using LiDAR and municipal input</a:t>
            </a:r>
          </a:p>
          <a:p>
            <a:pPr marL="457200" lvl="0" indent="-336550" algn="l" rtl="0">
              <a:lnSpc>
                <a:spcPct val="150000"/>
              </a:lnSpc>
              <a:spcBef>
                <a:spcPts val="0"/>
              </a:spcBef>
              <a:spcAft>
                <a:spcPts val="0"/>
              </a:spcAft>
              <a:buSzPts val="1700"/>
              <a:buChar char="●"/>
            </a:pPr>
            <a:r>
              <a:rPr lang="en-US" b="1" dirty="0">
                <a:latin typeface="Franklin Gothic Book"/>
              </a:rPr>
              <a:t>2020 Gully Inventory</a:t>
            </a:r>
          </a:p>
          <a:p>
            <a:pPr marL="914400" lvl="1" indent="-336550">
              <a:lnSpc>
                <a:spcPct val="150000"/>
              </a:lnSpc>
              <a:buSzPts val="1700"/>
              <a:buChar char="○"/>
            </a:pPr>
            <a:r>
              <a:rPr lang="en-US" dirty="0">
                <a:latin typeface="Franklin Gothic Book"/>
              </a:rPr>
              <a:t>Assessed gullies on the northern side of the Minnesota River </a:t>
            </a:r>
          </a:p>
          <a:p>
            <a:pPr marL="457200" indent="-336550">
              <a:lnSpc>
                <a:spcPct val="150000"/>
              </a:lnSpc>
              <a:buSzPts val="1700"/>
              <a:buFont typeface="Arial,Sans-Serif"/>
              <a:buChar char="●"/>
            </a:pPr>
            <a:r>
              <a:rPr lang="en-US" b="1" dirty="0">
                <a:latin typeface="Franklin Gothic Book"/>
              </a:rPr>
              <a:t>2021 Gully Inventory</a:t>
            </a:r>
          </a:p>
          <a:p>
            <a:pPr marL="914400" lvl="1" indent="-336550">
              <a:lnSpc>
                <a:spcPct val="150000"/>
              </a:lnSpc>
              <a:buSzPts val="1700"/>
              <a:buChar char="○"/>
            </a:pPr>
            <a:r>
              <a:rPr lang="en-US" dirty="0">
                <a:latin typeface="Franklin Gothic Book"/>
              </a:rPr>
              <a:t>Assessed gullies on the southern side of the Minnesota River </a:t>
            </a:r>
          </a:p>
          <a:p>
            <a:pPr marL="457200" indent="-336550">
              <a:lnSpc>
                <a:spcPct val="150000"/>
              </a:lnSpc>
              <a:buSzPts val="1700"/>
              <a:buFont typeface="Arial,Sans-Serif"/>
              <a:buChar char="●"/>
            </a:pPr>
            <a:r>
              <a:rPr lang="en-US" b="1" dirty="0">
                <a:latin typeface="Franklin Gothic Book"/>
              </a:rPr>
              <a:t>2023 Gully Inventory</a:t>
            </a:r>
          </a:p>
          <a:p>
            <a:pPr marL="914400" lvl="1" indent="-336550">
              <a:lnSpc>
                <a:spcPct val="150000"/>
              </a:lnSpc>
              <a:buSzPts val="1700"/>
              <a:buFont typeface="Arial,Sans-Serif"/>
              <a:buChar char="○"/>
            </a:pPr>
            <a:r>
              <a:rPr lang="en-US" dirty="0">
                <a:latin typeface="Franklin Gothic Book"/>
              </a:rPr>
              <a:t>Assessed 315 “</a:t>
            </a:r>
            <a:r>
              <a:rPr lang="en-US" b="1" dirty="0">
                <a:latin typeface="Franklin Gothic Book"/>
              </a:rPr>
              <a:t>High” </a:t>
            </a:r>
            <a:r>
              <a:rPr lang="en-US" dirty="0">
                <a:latin typeface="Franklin Gothic Book"/>
              </a:rPr>
              <a:t>and “</a:t>
            </a:r>
            <a:r>
              <a:rPr lang="en-US" b="1" dirty="0">
                <a:latin typeface="Franklin Gothic Book"/>
              </a:rPr>
              <a:t>Very High” </a:t>
            </a:r>
            <a:r>
              <a:rPr lang="en-US" dirty="0">
                <a:latin typeface="Franklin Gothic Book"/>
              </a:rPr>
              <a:t>Priority Gullies throughout the LMRWD</a:t>
            </a:r>
          </a:p>
          <a:p>
            <a:pPr marL="914400" lvl="1" indent="-336550">
              <a:lnSpc>
                <a:spcPct val="150000"/>
              </a:lnSpc>
              <a:buSzPts val="1700"/>
              <a:buChar char="○"/>
            </a:pPr>
            <a:endParaRPr lang="en-US" dirty="0">
              <a:latin typeface="Franklin Gothic Book"/>
            </a:endParaRPr>
          </a:p>
          <a:p>
            <a:pPr marL="914400" lvl="1" indent="-336550">
              <a:lnSpc>
                <a:spcPct val="150000"/>
              </a:lnSpc>
              <a:buSzPts val="1700"/>
              <a:buChar char="○"/>
            </a:pPr>
            <a:endParaRPr lang="en-US" sz="1700" dirty="0">
              <a:latin typeface="Franklin Gothic Book"/>
            </a:endParaRPr>
          </a:p>
        </p:txBody>
      </p:sp>
      <p:sp>
        <p:nvSpPr>
          <p:cNvPr id="86" name="Google Shape;86;p17"/>
          <p:cNvSpPr txBox="1"/>
          <p:nvPr/>
        </p:nvSpPr>
        <p:spPr>
          <a:xfrm>
            <a:off x="5107725" y="831900"/>
            <a:ext cx="1019700" cy="44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highlight>
                  <a:schemeClr val="lt1"/>
                </a:highlight>
              </a:rPr>
              <a:t>2020</a:t>
            </a:r>
            <a:endParaRPr sz="2400" b="1">
              <a:highlight>
                <a:schemeClr val="lt1"/>
              </a:highlight>
            </a:endParaRPr>
          </a:p>
        </p:txBody>
      </p:sp>
      <p:sp>
        <p:nvSpPr>
          <p:cNvPr id="87" name="Google Shape;87;p17"/>
          <p:cNvSpPr txBox="1"/>
          <p:nvPr/>
        </p:nvSpPr>
        <p:spPr>
          <a:xfrm>
            <a:off x="5107725" y="3023825"/>
            <a:ext cx="957000" cy="44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highlight>
                  <a:schemeClr val="lt1"/>
                </a:highlight>
              </a:rPr>
              <a:t>2021</a:t>
            </a:r>
            <a:endParaRPr sz="2400" b="1" dirty="0">
              <a:highlight>
                <a:schemeClr val="lt1"/>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r>
              <a:rPr lang="en-US" dirty="0">
                <a:solidFill>
                  <a:schemeClr val="accent1">
                    <a:lumMod val="50000"/>
                  </a:schemeClr>
                </a:solidFill>
                <a:latin typeface="Franklin Gothic Demi"/>
                <a:ea typeface="Calibri"/>
                <a:cs typeface="Calibri"/>
                <a:sym typeface="Calibri"/>
              </a:rPr>
              <a:t>2023 Field Work &amp; Survey123</a:t>
            </a:r>
          </a:p>
        </p:txBody>
      </p:sp>
      <p:sp>
        <p:nvSpPr>
          <p:cNvPr id="99" name="Google Shape;99;p19"/>
          <p:cNvSpPr txBox="1">
            <a:spLocks noGrp="1"/>
          </p:cNvSpPr>
          <p:nvPr>
            <p:ph type="body" idx="1"/>
          </p:nvPr>
        </p:nvSpPr>
        <p:spPr>
          <a:xfrm>
            <a:off x="311700" y="1022589"/>
            <a:ext cx="4615351" cy="3650195"/>
          </a:xfrm>
          <a:prstGeom prst="rect">
            <a:avLst/>
          </a:prstGeom>
        </p:spPr>
        <p:txBody>
          <a:bodyPr spcFirstLastPara="1" wrap="square" lIns="91425" tIns="91425" rIns="91425" bIns="91425" anchor="t" anchorCtr="0">
            <a:normAutofit lnSpcReduction="10000"/>
          </a:bodyPr>
          <a:lstStyle/>
          <a:p>
            <a:pPr marL="114300" indent="0">
              <a:lnSpc>
                <a:spcPct val="120000"/>
              </a:lnSpc>
              <a:buNone/>
            </a:pPr>
            <a:r>
              <a:rPr lang="en" b="1" dirty="0">
                <a:solidFill>
                  <a:schemeClr val="tx1"/>
                </a:solidFill>
                <a:latin typeface="Franklin Gothic Book"/>
                <a:ea typeface="Calibri"/>
                <a:cs typeface="Calibri"/>
                <a:sym typeface="Calibri"/>
              </a:rPr>
              <a:t>Calculating E</a:t>
            </a:r>
            <a:r>
              <a:rPr lang="en-US" b="1" dirty="0">
                <a:solidFill>
                  <a:schemeClr val="tx1"/>
                </a:solidFill>
                <a:latin typeface="Franklin Gothic Book"/>
                <a:ea typeface="Calibri"/>
                <a:cs typeface="Calibri"/>
                <a:sym typeface="Calibri"/>
              </a:rPr>
              <a:t>r</a:t>
            </a:r>
            <a:r>
              <a:rPr lang="en" b="1" dirty="0">
                <a:solidFill>
                  <a:schemeClr val="tx1"/>
                </a:solidFill>
                <a:latin typeface="Franklin Gothic Book"/>
                <a:ea typeface="Calibri"/>
                <a:cs typeface="Calibri"/>
                <a:sym typeface="Calibri"/>
              </a:rPr>
              <a:t>osion Potential:</a:t>
            </a:r>
          </a:p>
          <a:p>
            <a:pPr>
              <a:lnSpc>
                <a:spcPct val="120000"/>
              </a:lnSpc>
              <a:buFont typeface="Arial" panose="020B0604020202020204" pitchFamily="34" charset="0"/>
              <a:buChar char="•"/>
            </a:pPr>
            <a:r>
              <a:rPr lang="en" dirty="0">
                <a:solidFill>
                  <a:schemeClr val="tx1"/>
                </a:solidFill>
                <a:latin typeface="Franklin Gothic Book"/>
                <a:ea typeface="Calibri"/>
                <a:cs typeface="Calibri"/>
                <a:sym typeface="Calibri"/>
              </a:rPr>
              <a:t>4 week assessment using Survey123</a:t>
            </a:r>
          </a:p>
          <a:p>
            <a:pPr>
              <a:lnSpc>
                <a:spcPct val="120000"/>
              </a:lnSpc>
              <a:buFont typeface="Arial" panose="020B0604020202020204" pitchFamily="34" charset="0"/>
              <a:buChar char="•"/>
            </a:pPr>
            <a:r>
              <a:rPr lang="en" dirty="0">
                <a:solidFill>
                  <a:schemeClr val="tx1"/>
                </a:solidFill>
                <a:latin typeface="Franklin Gothic Book"/>
                <a:ea typeface="Calibri"/>
                <a:cs typeface="Calibri"/>
                <a:sym typeface="Calibri"/>
              </a:rPr>
              <a:t>Calculated a potential erosion score based on:</a:t>
            </a:r>
            <a:endParaRPr lang="en" dirty="0">
              <a:solidFill>
                <a:schemeClr val="tx1"/>
              </a:solidFill>
              <a:latin typeface="Franklin Gothic Book"/>
              <a:ea typeface="Calibri"/>
              <a:cs typeface="Calibri"/>
            </a:endParaRPr>
          </a:p>
          <a:p>
            <a:pPr marL="914400" lvl="1" indent="-317500" algn="l" rtl="0">
              <a:lnSpc>
                <a:spcPct val="120000"/>
              </a:lnSpc>
              <a:spcBef>
                <a:spcPts val="0"/>
              </a:spcBef>
              <a:spcAft>
                <a:spcPts val="0"/>
              </a:spcAft>
              <a:buSzPts val="1400"/>
              <a:buFont typeface="Calibri"/>
              <a:buChar char="-"/>
            </a:pPr>
            <a:r>
              <a:rPr lang="en" dirty="0">
                <a:solidFill>
                  <a:schemeClr val="tx1"/>
                </a:solidFill>
                <a:latin typeface="Franklin Gothic Book"/>
                <a:ea typeface="Calibri"/>
                <a:cs typeface="Calibri"/>
                <a:sym typeface="Calibri"/>
              </a:rPr>
              <a:t>Vegetation cover</a:t>
            </a:r>
            <a:endParaRPr lang="en" dirty="0">
              <a:solidFill>
                <a:schemeClr val="tx1"/>
              </a:solidFill>
              <a:latin typeface="Franklin Gothic Book"/>
              <a:ea typeface="Calibri"/>
              <a:cs typeface="Calibri"/>
            </a:endParaRPr>
          </a:p>
          <a:p>
            <a:pPr marL="914400" lvl="1" indent="-317500" algn="l" rtl="0">
              <a:lnSpc>
                <a:spcPct val="120000"/>
              </a:lnSpc>
              <a:spcBef>
                <a:spcPts val="0"/>
              </a:spcBef>
              <a:spcAft>
                <a:spcPts val="0"/>
              </a:spcAft>
              <a:buSzPts val="1400"/>
              <a:buFont typeface="Calibri"/>
              <a:buChar char="-"/>
            </a:pPr>
            <a:r>
              <a:rPr lang="en" dirty="0">
                <a:solidFill>
                  <a:schemeClr val="tx1"/>
                </a:solidFill>
                <a:latin typeface="Franklin Gothic Book"/>
                <a:ea typeface="Calibri"/>
                <a:cs typeface="Calibri"/>
                <a:sym typeface="Calibri"/>
              </a:rPr>
              <a:t>Gully size</a:t>
            </a:r>
            <a:endParaRPr lang="en" dirty="0">
              <a:solidFill>
                <a:schemeClr val="tx1"/>
              </a:solidFill>
              <a:latin typeface="Franklin Gothic Book"/>
              <a:ea typeface="Calibri"/>
              <a:cs typeface="Calibri"/>
            </a:endParaRPr>
          </a:p>
          <a:p>
            <a:pPr marL="914400" lvl="1" indent="-317500" algn="l" rtl="0">
              <a:lnSpc>
                <a:spcPct val="120000"/>
              </a:lnSpc>
              <a:spcBef>
                <a:spcPts val="0"/>
              </a:spcBef>
              <a:spcAft>
                <a:spcPts val="0"/>
              </a:spcAft>
              <a:buSzPts val="1400"/>
              <a:buFont typeface="Calibri"/>
              <a:buChar char="-"/>
            </a:pPr>
            <a:r>
              <a:rPr lang="en" dirty="0">
                <a:solidFill>
                  <a:schemeClr val="tx1"/>
                </a:solidFill>
                <a:latin typeface="Franklin Gothic Book"/>
                <a:ea typeface="Calibri"/>
                <a:cs typeface="Calibri"/>
                <a:sym typeface="Calibri"/>
              </a:rPr>
              <a:t>Shape</a:t>
            </a:r>
            <a:endParaRPr lang="en" dirty="0">
              <a:solidFill>
                <a:schemeClr val="tx1"/>
              </a:solidFill>
              <a:latin typeface="Franklin Gothic Book"/>
              <a:ea typeface="Calibri"/>
              <a:cs typeface="Calibri"/>
            </a:endParaRPr>
          </a:p>
          <a:p>
            <a:pPr marL="914400" lvl="1" indent="-317500" algn="l" rtl="0">
              <a:lnSpc>
                <a:spcPct val="120000"/>
              </a:lnSpc>
              <a:spcBef>
                <a:spcPts val="0"/>
              </a:spcBef>
              <a:spcAft>
                <a:spcPts val="0"/>
              </a:spcAft>
              <a:buSzPts val="1400"/>
              <a:buFont typeface="Calibri"/>
              <a:buChar char="-"/>
            </a:pPr>
            <a:r>
              <a:rPr lang="en" dirty="0">
                <a:solidFill>
                  <a:schemeClr val="tx1"/>
                </a:solidFill>
                <a:latin typeface="Franklin Gothic Book"/>
                <a:ea typeface="Calibri"/>
                <a:cs typeface="Calibri"/>
                <a:sym typeface="Calibri"/>
              </a:rPr>
              <a:t>Material</a:t>
            </a:r>
            <a:endParaRPr lang="en" dirty="0">
              <a:solidFill>
                <a:schemeClr val="tx1"/>
              </a:solidFill>
              <a:latin typeface="Franklin Gothic Book"/>
              <a:ea typeface="Calibri"/>
              <a:cs typeface="Calibri"/>
            </a:endParaRPr>
          </a:p>
          <a:p>
            <a:pPr marL="914400" lvl="1" indent="-317500" algn="l" rtl="0">
              <a:lnSpc>
                <a:spcPct val="120000"/>
              </a:lnSpc>
              <a:spcBef>
                <a:spcPts val="0"/>
              </a:spcBef>
              <a:spcAft>
                <a:spcPts val="0"/>
              </a:spcAft>
              <a:buSzPts val="1400"/>
              <a:buFont typeface="Calibri"/>
              <a:buChar char="-"/>
            </a:pPr>
            <a:r>
              <a:rPr lang="en" dirty="0">
                <a:solidFill>
                  <a:schemeClr val="tx1"/>
                </a:solidFill>
                <a:latin typeface="Franklin Gothic Book"/>
                <a:ea typeface="Calibri"/>
                <a:cs typeface="Calibri"/>
                <a:sym typeface="Calibri"/>
              </a:rPr>
              <a:t>Notes regarding infrastructure and access</a:t>
            </a:r>
            <a:endParaRPr lang="en" dirty="0">
              <a:solidFill>
                <a:schemeClr val="tx1"/>
              </a:solidFill>
              <a:latin typeface="Franklin Gothic Book"/>
              <a:ea typeface="Calibri"/>
              <a:cs typeface="Calibri"/>
            </a:endParaRPr>
          </a:p>
          <a:p>
            <a:pPr>
              <a:lnSpc>
                <a:spcPct val="120000"/>
              </a:lnSpc>
              <a:buFont typeface="Arial" panose="020B0604020202020204" pitchFamily="34" charset="0"/>
              <a:buChar char="•"/>
            </a:pPr>
            <a:r>
              <a:rPr lang="en" dirty="0">
                <a:solidFill>
                  <a:schemeClr val="tx1"/>
                </a:solidFill>
                <a:latin typeface="Franklin Gothic Book"/>
                <a:ea typeface="Calibri"/>
                <a:cs typeface="Calibri"/>
                <a:sym typeface="Calibri"/>
              </a:rPr>
              <a:t>Higher the calculated erosion score= greater the potential of erosion</a:t>
            </a:r>
            <a:endParaRPr lang="en" dirty="0">
              <a:solidFill>
                <a:schemeClr val="tx1"/>
              </a:solidFill>
              <a:latin typeface="Franklin Gothic Book"/>
              <a:ea typeface="Calibri"/>
              <a:cs typeface="Calibri"/>
            </a:endParaRPr>
          </a:p>
          <a:p>
            <a:pPr>
              <a:lnSpc>
                <a:spcPct val="120000"/>
              </a:lnSpc>
              <a:buFont typeface="Arial" panose="020B0604020202020204" pitchFamily="34" charset="0"/>
              <a:buChar char="•"/>
            </a:pPr>
            <a:r>
              <a:rPr lang="en" b="1" dirty="0">
                <a:solidFill>
                  <a:schemeClr val="accent1"/>
                </a:solidFill>
                <a:latin typeface="Franklin Gothic Book"/>
                <a:ea typeface="Calibri"/>
                <a:cs typeface="Calibri"/>
              </a:rPr>
              <a:t>Max erosion score of 51</a:t>
            </a:r>
          </a:p>
          <a:p>
            <a:pPr marL="0" lvl="0" indent="0" algn="l" rtl="0">
              <a:lnSpc>
                <a:spcPct val="120000"/>
              </a:lnSpc>
              <a:spcBef>
                <a:spcPts val="1200"/>
              </a:spcBef>
              <a:buNone/>
            </a:pPr>
            <a:endParaRPr lang="en" dirty="0">
              <a:solidFill>
                <a:schemeClr val="tx1"/>
              </a:solidFill>
              <a:latin typeface="Calibri"/>
              <a:ea typeface="Calibri"/>
              <a:cs typeface="Calibri"/>
            </a:endParaRPr>
          </a:p>
          <a:p>
            <a:pPr marL="0" indent="0">
              <a:lnSpc>
                <a:spcPct val="120000"/>
              </a:lnSpc>
              <a:spcBef>
                <a:spcPts val="1200"/>
              </a:spcBef>
              <a:spcAft>
                <a:spcPts val="1200"/>
              </a:spcAft>
              <a:buNone/>
            </a:pPr>
            <a:endParaRPr lang="en" dirty="0">
              <a:solidFill>
                <a:schemeClr val="tx1"/>
              </a:solidFill>
              <a:latin typeface="Calibri"/>
              <a:ea typeface="Calibri"/>
              <a:cs typeface="Calibri"/>
            </a:endParaRPr>
          </a:p>
        </p:txBody>
      </p:sp>
      <p:pic>
        <p:nvPicPr>
          <p:cNvPr id="2" name="Picture 2" descr="A map of a river&#10;&#10;Description automatically generated">
            <a:extLst>
              <a:ext uri="{FF2B5EF4-FFF2-40B4-BE49-F238E27FC236}">
                <a16:creationId xmlns:a16="http://schemas.microsoft.com/office/drawing/2014/main" id="{B0A18256-230A-AFE1-6501-E59A0CCE1D39}"/>
              </a:ext>
            </a:extLst>
          </p:cNvPr>
          <p:cNvPicPr>
            <a:picLocks noChangeAspect="1"/>
          </p:cNvPicPr>
          <p:nvPr/>
        </p:nvPicPr>
        <p:blipFill>
          <a:blip r:embed="rId4"/>
          <a:stretch>
            <a:fillRect/>
          </a:stretch>
        </p:blipFill>
        <p:spPr>
          <a:xfrm>
            <a:off x="5185497" y="2177328"/>
            <a:ext cx="3813030" cy="2859773"/>
          </a:xfrm>
          <a:prstGeom prst="rect">
            <a:avLst/>
          </a:prstGeom>
        </p:spPr>
      </p:pic>
      <p:pic>
        <p:nvPicPr>
          <p:cNvPr id="3" name="Picture 3" descr="A screenshot of a graph&#10;&#10;Description automatically generated">
            <a:extLst>
              <a:ext uri="{FF2B5EF4-FFF2-40B4-BE49-F238E27FC236}">
                <a16:creationId xmlns:a16="http://schemas.microsoft.com/office/drawing/2014/main" id="{F876DF53-0306-64EA-43B0-5B36B0AC89B7}"/>
              </a:ext>
            </a:extLst>
          </p:cNvPr>
          <p:cNvPicPr>
            <a:picLocks noChangeAspect="1"/>
          </p:cNvPicPr>
          <p:nvPr/>
        </p:nvPicPr>
        <p:blipFill>
          <a:blip r:embed="rId5"/>
          <a:stretch>
            <a:fillRect/>
          </a:stretch>
        </p:blipFill>
        <p:spPr>
          <a:xfrm>
            <a:off x="5243945" y="64634"/>
            <a:ext cx="3699164" cy="2054514"/>
          </a:xfrm>
          <a:prstGeom prst="rect">
            <a:avLst/>
          </a:prstGeom>
          <a:ln w="6350">
            <a:solidFill>
              <a:schemeClr val="tx1"/>
            </a:solidFill>
          </a:ln>
        </p:spPr>
      </p:pic>
    </p:spTree>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US">
                <a:solidFill>
                  <a:schemeClr val="accent1">
                    <a:lumMod val="50000"/>
                  </a:schemeClr>
                </a:solidFill>
                <a:latin typeface="Franklin Gothic Demi"/>
                <a:ea typeface="Calibri"/>
                <a:cs typeface="Calibri"/>
                <a:sym typeface="Calibri"/>
              </a:rPr>
              <a:t>Animal Spotting!</a:t>
            </a:r>
          </a:p>
        </p:txBody>
      </p:sp>
      <p:pic>
        <p:nvPicPr>
          <p:cNvPr id="105" name="Google Shape;105;p20"/>
          <p:cNvPicPr preferRelativeResize="0"/>
          <p:nvPr/>
        </p:nvPicPr>
        <p:blipFill>
          <a:blip r:embed="rId3">
            <a:alphaModFix/>
          </a:blip>
          <a:stretch>
            <a:fillRect/>
          </a:stretch>
        </p:blipFill>
        <p:spPr>
          <a:xfrm rot="-5400000">
            <a:off x="400786" y="1237237"/>
            <a:ext cx="2006252" cy="1504673"/>
          </a:xfrm>
          <a:prstGeom prst="rect">
            <a:avLst/>
          </a:prstGeom>
          <a:noFill/>
          <a:ln>
            <a:noFill/>
          </a:ln>
        </p:spPr>
      </p:pic>
      <p:pic>
        <p:nvPicPr>
          <p:cNvPr id="106" name="Google Shape;106;p20"/>
          <p:cNvPicPr preferRelativeResize="0"/>
          <p:nvPr/>
        </p:nvPicPr>
        <p:blipFill>
          <a:blip r:embed="rId4">
            <a:alphaModFix/>
          </a:blip>
          <a:stretch>
            <a:fillRect/>
          </a:stretch>
        </p:blipFill>
        <p:spPr>
          <a:xfrm rot="-5400000">
            <a:off x="1934140" y="2468500"/>
            <a:ext cx="2623800" cy="1967850"/>
          </a:xfrm>
          <a:prstGeom prst="rect">
            <a:avLst/>
          </a:prstGeom>
          <a:noFill/>
          <a:ln>
            <a:noFill/>
          </a:ln>
        </p:spPr>
      </p:pic>
      <p:pic>
        <p:nvPicPr>
          <p:cNvPr id="107" name="Google Shape;107;p20"/>
          <p:cNvPicPr preferRelativeResize="0"/>
          <p:nvPr/>
        </p:nvPicPr>
        <p:blipFill>
          <a:blip r:embed="rId5">
            <a:alphaModFix/>
          </a:blip>
          <a:stretch>
            <a:fillRect/>
          </a:stretch>
        </p:blipFill>
        <p:spPr>
          <a:xfrm rot="-5400000">
            <a:off x="6251637" y="2523537"/>
            <a:ext cx="2560901" cy="1920676"/>
          </a:xfrm>
          <a:prstGeom prst="rect">
            <a:avLst/>
          </a:prstGeom>
          <a:noFill/>
          <a:ln>
            <a:noFill/>
          </a:ln>
        </p:spPr>
      </p:pic>
      <p:pic>
        <p:nvPicPr>
          <p:cNvPr id="108" name="Google Shape;108;p20"/>
          <p:cNvPicPr preferRelativeResize="0"/>
          <p:nvPr/>
        </p:nvPicPr>
        <p:blipFill rotWithShape="1">
          <a:blip r:embed="rId6">
            <a:alphaModFix/>
          </a:blip>
          <a:srcRect l="15606" r="16125"/>
          <a:stretch/>
        </p:blipFill>
        <p:spPr>
          <a:xfrm rot="-5400000">
            <a:off x="4489487" y="2787937"/>
            <a:ext cx="1822751" cy="2130025"/>
          </a:xfrm>
          <a:prstGeom prst="rect">
            <a:avLst/>
          </a:prstGeom>
          <a:noFill/>
          <a:ln>
            <a:noFill/>
          </a:ln>
        </p:spPr>
      </p:pic>
      <p:pic>
        <p:nvPicPr>
          <p:cNvPr id="109" name="Google Shape;109;p20"/>
          <p:cNvPicPr preferRelativeResize="0"/>
          <p:nvPr/>
        </p:nvPicPr>
        <p:blipFill rotWithShape="1">
          <a:blip r:embed="rId7">
            <a:alphaModFix/>
          </a:blip>
          <a:srcRect t="7492" r="30138" b="9257"/>
          <a:stretch/>
        </p:blipFill>
        <p:spPr>
          <a:xfrm rot="-5400000">
            <a:off x="562038" y="3170114"/>
            <a:ext cx="1683748" cy="1504673"/>
          </a:xfrm>
          <a:prstGeom prst="rect">
            <a:avLst/>
          </a:prstGeom>
          <a:noFill/>
          <a:ln>
            <a:noFill/>
          </a:ln>
        </p:spPr>
      </p:pic>
      <p:pic>
        <p:nvPicPr>
          <p:cNvPr id="110" name="Google Shape;110;p20"/>
          <p:cNvPicPr preferRelativeResize="0"/>
          <p:nvPr/>
        </p:nvPicPr>
        <p:blipFill rotWithShape="1">
          <a:blip r:embed="rId8">
            <a:alphaModFix/>
          </a:blip>
          <a:srcRect t="6097" b="20523"/>
          <a:stretch/>
        </p:blipFill>
        <p:spPr>
          <a:xfrm>
            <a:off x="6571750" y="986450"/>
            <a:ext cx="1920674" cy="1154076"/>
          </a:xfrm>
          <a:prstGeom prst="rect">
            <a:avLst/>
          </a:prstGeom>
          <a:noFill/>
          <a:ln>
            <a:noFill/>
          </a:ln>
        </p:spPr>
      </p:pic>
      <p:pic>
        <p:nvPicPr>
          <p:cNvPr id="111" name="Google Shape;111;p20"/>
          <p:cNvPicPr preferRelativeResize="0"/>
          <p:nvPr/>
        </p:nvPicPr>
        <p:blipFill rotWithShape="1">
          <a:blip r:embed="rId9">
            <a:alphaModFix/>
          </a:blip>
          <a:srcRect l="19786" t="8256" r="18629"/>
          <a:stretch/>
        </p:blipFill>
        <p:spPr>
          <a:xfrm rot="-5400000">
            <a:off x="4459975" y="862325"/>
            <a:ext cx="1881774" cy="2130025"/>
          </a:xfrm>
          <a:prstGeom prst="rect">
            <a:avLst/>
          </a:prstGeom>
          <a:noFill/>
          <a:ln>
            <a:noFill/>
          </a:ln>
        </p:spPr>
      </p:pic>
      <p:pic>
        <p:nvPicPr>
          <p:cNvPr id="112" name="Google Shape;112;p20"/>
          <p:cNvPicPr preferRelativeResize="0"/>
          <p:nvPr/>
        </p:nvPicPr>
        <p:blipFill rotWithShape="1">
          <a:blip r:embed="rId10">
            <a:alphaModFix/>
          </a:blip>
          <a:srcRect l="9976" t="37298" r="7228" b="41865"/>
          <a:stretch/>
        </p:blipFill>
        <p:spPr>
          <a:xfrm>
            <a:off x="2262125" y="986450"/>
            <a:ext cx="1967849" cy="10716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6"/>
        <p:cNvGrpSpPr/>
        <p:nvPr/>
      </p:nvGrpSpPr>
      <p:grpSpPr>
        <a:xfrm>
          <a:off x="0" y="0"/>
          <a:ext cx="0" cy="0"/>
          <a:chOff x="0" y="0"/>
          <a:chExt cx="0" cy="0"/>
        </a:xfrm>
      </p:grpSpPr>
      <p:sp>
        <p:nvSpPr>
          <p:cNvPr id="117" name="Google Shape;117;p21"/>
          <p:cNvSpPr txBox="1">
            <a:spLocks noGrp="1"/>
          </p:cNvSpPr>
          <p:nvPr>
            <p:ph type="title"/>
          </p:nvPr>
        </p:nvSpPr>
        <p:spPr>
          <a:xfrm>
            <a:off x="289987" y="160401"/>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dirty="0">
                <a:solidFill>
                  <a:schemeClr val="accent1">
                    <a:lumMod val="50000"/>
                  </a:schemeClr>
                </a:solidFill>
                <a:latin typeface="Franklin Gothic Demi"/>
                <a:ea typeface="Calibri"/>
                <a:cs typeface="Calibri"/>
                <a:sym typeface="Calibri"/>
              </a:rPr>
              <a:t>Ranking the Gullies – Overview</a:t>
            </a:r>
          </a:p>
        </p:txBody>
      </p:sp>
      <p:cxnSp>
        <p:nvCxnSpPr>
          <p:cNvPr id="74" name="Straight Connector 73">
            <a:extLst>
              <a:ext uri="{FF2B5EF4-FFF2-40B4-BE49-F238E27FC236}">
                <a16:creationId xmlns:a16="http://schemas.microsoft.com/office/drawing/2014/main" id="{0A16687C-002A-1B3E-C34E-916DFB562BEE}"/>
              </a:ext>
            </a:extLst>
          </p:cNvPr>
          <p:cNvCxnSpPr>
            <a:cxnSpLocks/>
          </p:cNvCxnSpPr>
          <p:nvPr/>
        </p:nvCxnSpPr>
        <p:spPr>
          <a:xfrm flipH="1">
            <a:off x="4759845" y="2408058"/>
            <a:ext cx="1098870" cy="355313"/>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F2EA728-B320-7529-9D36-3291CE2FF5DA}"/>
              </a:ext>
            </a:extLst>
          </p:cNvPr>
          <p:cNvCxnSpPr>
            <a:cxnSpLocks/>
          </p:cNvCxnSpPr>
          <p:nvPr/>
        </p:nvCxnSpPr>
        <p:spPr>
          <a:xfrm flipH="1" flipV="1">
            <a:off x="5434882" y="2359543"/>
            <a:ext cx="1066638" cy="406817"/>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F85E585-6FF1-C12D-E14A-A7C1C6B221B1}"/>
              </a:ext>
            </a:extLst>
          </p:cNvPr>
          <p:cNvCxnSpPr>
            <a:cxnSpLocks/>
          </p:cNvCxnSpPr>
          <p:nvPr/>
        </p:nvCxnSpPr>
        <p:spPr>
          <a:xfrm>
            <a:off x="1411957" y="2809338"/>
            <a:ext cx="0" cy="109728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98414A1-8E1C-7067-B6BB-B5D289514DC2}"/>
              </a:ext>
            </a:extLst>
          </p:cNvPr>
          <p:cNvCxnSpPr>
            <a:cxnSpLocks/>
          </p:cNvCxnSpPr>
          <p:nvPr/>
        </p:nvCxnSpPr>
        <p:spPr>
          <a:xfrm>
            <a:off x="3175443" y="2879901"/>
            <a:ext cx="0" cy="109728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165AA86-FA59-80FB-6A25-F11E68BE7B97}"/>
              </a:ext>
            </a:extLst>
          </p:cNvPr>
          <p:cNvCxnSpPr/>
          <p:nvPr/>
        </p:nvCxnSpPr>
        <p:spPr>
          <a:xfrm>
            <a:off x="6377168" y="2895536"/>
            <a:ext cx="0" cy="109728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88D7F41-9497-B8B5-ECDE-A674A9860BBE}"/>
              </a:ext>
            </a:extLst>
          </p:cNvPr>
          <p:cNvCxnSpPr/>
          <p:nvPr/>
        </p:nvCxnSpPr>
        <p:spPr>
          <a:xfrm>
            <a:off x="4836683" y="2859366"/>
            <a:ext cx="0" cy="109728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3A308D6-CA73-7277-B685-EB9B62178670}"/>
              </a:ext>
            </a:extLst>
          </p:cNvPr>
          <p:cNvCxnSpPr>
            <a:cxnSpLocks/>
          </p:cNvCxnSpPr>
          <p:nvPr/>
        </p:nvCxnSpPr>
        <p:spPr>
          <a:xfrm flipH="1">
            <a:off x="1485357" y="2386778"/>
            <a:ext cx="1098870" cy="355313"/>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13181A5-E866-CADC-F7A8-E84E4153975C}"/>
              </a:ext>
            </a:extLst>
          </p:cNvPr>
          <p:cNvCxnSpPr>
            <a:cxnSpLocks/>
          </p:cNvCxnSpPr>
          <p:nvPr/>
        </p:nvCxnSpPr>
        <p:spPr>
          <a:xfrm flipH="1" flipV="1">
            <a:off x="2120600" y="2353451"/>
            <a:ext cx="1066638" cy="406817"/>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BA0B1C1-47DA-AB19-EE64-4A380A321F3C}"/>
              </a:ext>
            </a:extLst>
          </p:cNvPr>
          <p:cNvCxnSpPr>
            <a:cxnSpLocks/>
          </p:cNvCxnSpPr>
          <p:nvPr/>
        </p:nvCxnSpPr>
        <p:spPr>
          <a:xfrm flipH="1">
            <a:off x="2366409" y="1767607"/>
            <a:ext cx="1518828" cy="433283"/>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42B6BFD-EC46-6A56-5C89-68FDB9A40081}"/>
              </a:ext>
            </a:extLst>
          </p:cNvPr>
          <p:cNvCxnSpPr>
            <a:cxnSpLocks/>
          </p:cNvCxnSpPr>
          <p:nvPr/>
        </p:nvCxnSpPr>
        <p:spPr>
          <a:xfrm flipH="1" flipV="1">
            <a:off x="4344557" y="1680064"/>
            <a:ext cx="1234966" cy="58556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D29E131-66D3-224A-CBA7-4A72BE11873A}"/>
              </a:ext>
            </a:extLst>
          </p:cNvPr>
          <p:cNvCxnSpPr/>
          <p:nvPr/>
        </p:nvCxnSpPr>
        <p:spPr>
          <a:xfrm>
            <a:off x="7611999" y="1108826"/>
            <a:ext cx="0" cy="118872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5705621-436B-F542-133A-7F2020057890}"/>
              </a:ext>
            </a:extLst>
          </p:cNvPr>
          <p:cNvCxnSpPr>
            <a:cxnSpLocks/>
          </p:cNvCxnSpPr>
          <p:nvPr/>
        </p:nvCxnSpPr>
        <p:spPr>
          <a:xfrm rot="5400000">
            <a:off x="5790126" y="-713435"/>
            <a:ext cx="0" cy="36576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C659CF6-3D2C-EA5A-AD81-03275AF577A0}"/>
              </a:ext>
            </a:extLst>
          </p:cNvPr>
          <p:cNvCxnSpPr/>
          <p:nvPr/>
        </p:nvCxnSpPr>
        <p:spPr>
          <a:xfrm>
            <a:off x="4075178" y="1215235"/>
            <a:ext cx="0" cy="51362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BE4955F3-ADC3-FA9B-4964-339E8F5941AD}"/>
              </a:ext>
            </a:extLst>
          </p:cNvPr>
          <p:cNvSpPr/>
          <p:nvPr/>
        </p:nvSpPr>
        <p:spPr>
          <a:xfrm>
            <a:off x="3624682" y="927551"/>
            <a:ext cx="928254" cy="348697"/>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Google Shape;125;p22">
            <a:extLst>
              <a:ext uri="{FF2B5EF4-FFF2-40B4-BE49-F238E27FC236}">
                <a16:creationId xmlns:a16="http://schemas.microsoft.com/office/drawing/2014/main" id="{06A3DD51-E4F8-5335-F2FC-335B77AA7A86}"/>
              </a:ext>
            </a:extLst>
          </p:cNvPr>
          <p:cNvSpPr txBox="1"/>
          <p:nvPr/>
        </p:nvSpPr>
        <p:spPr>
          <a:xfrm>
            <a:off x="3677673" y="884511"/>
            <a:ext cx="875263"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dirty="0">
                <a:latin typeface="Franklin Gothic Book"/>
                <a:ea typeface="Calibri"/>
                <a:cs typeface="Calibri"/>
                <a:sym typeface="Calibri"/>
              </a:rPr>
              <a:t>Access</a:t>
            </a:r>
            <a:endParaRPr lang="en-US" sz="1800" dirty="0">
              <a:latin typeface="Franklin Gothic Book"/>
              <a:ea typeface="Calibri"/>
              <a:cs typeface="Calibri"/>
            </a:endParaRPr>
          </a:p>
        </p:txBody>
      </p:sp>
      <p:sp>
        <p:nvSpPr>
          <p:cNvPr id="89" name="Rectangle 88">
            <a:extLst>
              <a:ext uri="{FF2B5EF4-FFF2-40B4-BE49-F238E27FC236}">
                <a16:creationId xmlns:a16="http://schemas.microsoft.com/office/drawing/2014/main" id="{72AEC543-E529-4CF7-05BC-55376DD2D60F}"/>
              </a:ext>
            </a:extLst>
          </p:cNvPr>
          <p:cNvSpPr/>
          <p:nvPr/>
        </p:nvSpPr>
        <p:spPr>
          <a:xfrm>
            <a:off x="3253825" y="1570529"/>
            <a:ext cx="1701003" cy="252662"/>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Google Shape;125;p22">
            <a:extLst>
              <a:ext uri="{FF2B5EF4-FFF2-40B4-BE49-F238E27FC236}">
                <a16:creationId xmlns:a16="http://schemas.microsoft.com/office/drawing/2014/main" id="{5A18F196-B8E2-716B-E837-A7C9C3E620AC}"/>
              </a:ext>
            </a:extLst>
          </p:cNvPr>
          <p:cNvSpPr txBox="1"/>
          <p:nvPr/>
        </p:nvSpPr>
        <p:spPr>
          <a:xfrm>
            <a:off x="3429815" y="1502538"/>
            <a:ext cx="1740387" cy="4154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latin typeface="Franklin Gothic Book"/>
                <a:ea typeface="Calibri"/>
                <a:cs typeface="Calibri"/>
                <a:sym typeface="Calibri"/>
              </a:rPr>
              <a:t>Feasible Access</a:t>
            </a:r>
            <a:endParaRPr lang="en-US" dirty="0">
              <a:latin typeface="Franklin Gothic Book"/>
              <a:ea typeface="Calibri"/>
              <a:cs typeface="Calibri"/>
            </a:endParaRPr>
          </a:p>
        </p:txBody>
      </p:sp>
      <p:sp>
        <p:nvSpPr>
          <p:cNvPr id="91" name="Rectangle 90">
            <a:extLst>
              <a:ext uri="{FF2B5EF4-FFF2-40B4-BE49-F238E27FC236}">
                <a16:creationId xmlns:a16="http://schemas.microsoft.com/office/drawing/2014/main" id="{7DAB5183-6B6C-149B-6020-AE9DF21A2030}"/>
              </a:ext>
            </a:extLst>
          </p:cNvPr>
          <p:cNvSpPr/>
          <p:nvPr/>
        </p:nvSpPr>
        <p:spPr>
          <a:xfrm>
            <a:off x="1607764" y="2111547"/>
            <a:ext cx="1639801" cy="364336"/>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Google Shape;125;p22">
            <a:extLst>
              <a:ext uri="{FF2B5EF4-FFF2-40B4-BE49-F238E27FC236}">
                <a16:creationId xmlns:a16="http://schemas.microsoft.com/office/drawing/2014/main" id="{B312B96E-6EAE-FE7D-9852-A35ECE26C9CC}"/>
              </a:ext>
            </a:extLst>
          </p:cNvPr>
          <p:cNvSpPr txBox="1"/>
          <p:nvPr/>
        </p:nvSpPr>
        <p:spPr>
          <a:xfrm>
            <a:off x="1766477" y="2097256"/>
            <a:ext cx="138078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latin typeface="Franklin Gothic Book"/>
                <a:ea typeface="Calibri"/>
                <a:cs typeface="Calibri"/>
                <a:sym typeface="Calibri"/>
              </a:rPr>
              <a:t>Safety Concern</a:t>
            </a:r>
            <a:endParaRPr lang="en-US" dirty="0">
              <a:latin typeface="Franklin Gothic Book"/>
              <a:ea typeface="Calibri"/>
              <a:cs typeface="Calibri"/>
            </a:endParaRPr>
          </a:p>
        </p:txBody>
      </p:sp>
      <p:grpSp>
        <p:nvGrpSpPr>
          <p:cNvPr id="93" name="Group 92">
            <a:extLst>
              <a:ext uri="{FF2B5EF4-FFF2-40B4-BE49-F238E27FC236}">
                <a16:creationId xmlns:a16="http://schemas.microsoft.com/office/drawing/2014/main" id="{C375DA54-95FC-FEDB-538A-F893061DAC56}"/>
              </a:ext>
            </a:extLst>
          </p:cNvPr>
          <p:cNvGrpSpPr/>
          <p:nvPr/>
        </p:nvGrpSpPr>
        <p:grpSpPr>
          <a:xfrm>
            <a:off x="743032" y="2660083"/>
            <a:ext cx="1337851" cy="415468"/>
            <a:chOff x="743032" y="2417194"/>
            <a:chExt cx="1337851" cy="415468"/>
          </a:xfrm>
        </p:grpSpPr>
        <p:sp>
          <p:nvSpPr>
            <p:cNvPr id="94" name="Rectangle 93">
              <a:extLst>
                <a:ext uri="{FF2B5EF4-FFF2-40B4-BE49-F238E27FC236}">
                  <a16:creationId xmlns:a16="http://schemas.microsoft.com/office/drawing/2014/main" id="{6BF407C4-E2B6-655A-DCDD-BD2F246A994E}"/>
                </a:ext>
              </a:extLst>
            </p:cNvPr>
            <p:cNvSpPr/>
            <p:nvPr/>
          </p:nvSpPr>
          <p:spPr>
            <a:xfrm>
              <a:off x="743032" y="2488007"/>
              <a:ext cx="1337851" cy="250738"/>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Google Shape;125;p22">
              <a:extLst>
                <a:ext uri="{FF2B5EF4-FFF2-40B4-BE49-F238E27FC236}">
                  <a16:creationId xmlns:a16="http://schemas.microsoft.com/office/drawing/2014/main" id="{C082402D-6B35-F80D-2A2F-D0C2A1A323A8}"/>
                </a:ext>
              </a:extLst>
            </p:cNvPr>
            <p:cNvSpPr txBox="1"/>
            <p:nvPr/>
          </p:nvSpPr>
          <p:spPr>
            <a:xfrm>
              <a:off x="814670" y="2417194"/>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Public</a:t>
              </a:r>
              <a:endParaRPr lang="en-US" dirty="0">
                <a:latin typeface="Franklin Gothic Book"/>
                <a:ea typeface="Calibri"/>
                <a:cs typeface="Calibri"/>
              </a:endParaRPr>
            </a:p>
          </p:txBody>
        </p:sp>
      </p:grpSp>
      <p:sp>
        <p:nvSpPr>
          <p:cNvPr id="96" name="Rectangle 95">
            <a:extLst>
              <a:ext uri="{FF2B5EF4-FFF2-40B4-BE49-F238E27FC236}">
                <a16:creationId xmlns:a16="http://schemas.microsoft.com/office/drawing/2014/main" id="{3F792A25-F353-6811-6541-0270A56F09BA}"/>
              </a:ext>
            </a:extLst>
          </p:cNvPr>
          <p:cNvSpPr/>
          <p:nvPr/>
        </p:nvSpPr>
        <p:spPr>
          <a:xfrm>
            <a:off x="955553" y="3269624"/>
            <a:ext cx="912809" cy="1683360"/>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Google Shape;125;p22">
            <a:extLst>
              <a:ext uri="{FF2B5EF4-FFF2-40B4-BE49-F238E27FC236}">
                <a16:creationId xmlns:a16="http://schemas.microsoft.com/office/drawing/2014/main" id="{8D2D8403-0417-93F0-9477-272BBA09CFD2}"/>
              </a:ext>
            </a:extLst>
          </p:cNvPr>
          <p:cNvSpPr txBox="1"/>
          <p:nvPr/>
        </p:nvSpPr>
        <p:spPr>
          <a:xfrm>
            <a:off x="960384" y="3351444"/>
            <a:ext cx="860700" cy="104641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Public Safety Concern Gullies</a:t>
            </a:r>
            <a:endParaRPr lang="en-US" dirty="0">
              <a:latin typeface="Franklin Gothic Book"/>
              <a:ea typeface="Calibri"/>
              <a:cs typeface="Calibri"/>
            </a:endParaRPr>
          </a:p>
        </p:txBody>
      </p:sp>
      <p:sp>
        <p:nvSpPr>
          <p:cNvPr id="98" name="Rectangle 97">
            <a:extLst>
              <a:ext uri="{FF2B5EF4-FFF2-40B4-BE49-F238E27FC236}">
                <a16:creationId xmlns:a16="http://schemas.microsoft.com/office/drawing/2014/main" id="{A00DB3EC-A4E9-A4AC-A1AD-36B509645D17}"/>
              </a:ext>
            </a:extLst>
          </p:cNvPr>
          <p:cNvSpPr/>
          <p:nvPr/>
        </p:nvSpPr>
        <p:spPr>
          <a:xfrm>
            <a:off x="2686757" y="3269624"/>
            <a:ext cx="912809" cy="1683360"/>
          </a:xfrm>
          <a:prstGeom prst="rect">
            <a:avLst/>
          </a:prstGeom>
          <a:solidFill>
            <a:srgbClr val="8BB58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Google Shape;125;p22">
            <a:extLst>
              <a:ext uri="{FF2B5EF4-FFF2-40B4-BE49-F238E27FC236}">
                <a16:creationId xmlns:a16="http://schemas.microsoft.com/office/drawing/2014/main" id="{4A38A8F5-7652-95DF-A097-2E6ACDCE13A7}"/>
              </a:ext>
            </a:extLst>
          </p:cNvPr>
          <p:cNvSpPr txBox="1"/>
          <p:nvPr/>
        </p:nvSpPr>
        <p:spPr>
          <a:xfrm>
            <a:off x="2712811" y="3269624"/>
            <a:ext cx="860700" cy="104641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Private Safety Concern Gullies</a:t>
            </a:r>
            <a:endParaRPr lang="en-US" dirty="0">
              <a:latin typeface="Franklin Gothic Book"/>
              <a:ea typeface="Calibri"/>
              <a:cs typeface="Calibri"/>
            </a:endParaRPr>
          </a:p>
        </p:txBody>
      </p:sp>
      <p:grpSp>
        <p:nvGrpSpPr>
          <p:cNvPr id="100" name="Group 99">
            <a:extLst>
              <a:ext uri="{FF2B5EF4-FFF2-40B4-BE49-F238E27FC236}">
                <a16:creationId xmlns:a16="http://schemas.microsoft.com/office/drawing/2014/main" id="{3245BCAA-B031-A692-C07B-962AE379DF48}"/>
              </a:ext>
            </a:extLst>
          </p:cNvPr>
          <p:cNvGrpSpPr/>
          <p:nvPr/>
        </p:nvGrpSpPr>
        <p:grpSpPr>
          <a:xfrm>
            <a:off x="2545874" y="2665485"/>
            <a:ext cx="1239074" cy="415468"/>
            <a:chOff x="2545874" y="2665485"/>
            <a:chExt cx="1239074" cy="415468"/>
          </a:xfrm>
        </p:grpSpPr>
        <p:sp>
          <p:nvSpPr>
            <p:cNvPr id="101" name="Rectangle 100">
              <a:extLst>
                <a:ext uri="{FF2B5EF4-FFF2-40B4-BE49-F238E27FC236}">
                  <a16:creationId xmlns:a16="http://schemas.microsoft.com/office/drawing/2014/main" id="{DCE86599-C54D-6D61-6AFD-51A9A79B265B}"/>
                </a:ext>
              </a:extLst>
            </p:cNvPr>
            <p:cNvSpPr/>
            <p:nvPr/>
          </p:nvSpPr>
          <p:spPr>
            <a:xfrm>
              <a:off x="2555210" y="2729263"/>
              <a:ext cx="1229738" cy="250738"/>
            </a:xfrm>
            <a:prstGeom prst="rect">
              <a:avLst/>
            </a:prstGeom>
            <a:solidFill>
              <a:srgbClr val="8BB58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Google Shape;125;p22">
              <a:extLst>
                <a:ext uri="{FF2B5EF4-FFF2-40B4-BE49-F238E27FC236}">
                  <a16:creationId xmlns:a16="http://schemas.microsoft.com/office/drawing/2014/main" id="{7F9899BB-DC53-1687-BC9D-4C50BA37F2B9}"/>
                </a:ext>
              </a:extLst>
            </p:cNvPr>
            <p:cNvSpPr txBox="1"/>
            <p:nvPr/>
          </p:nvSpPr>
          <p:spPr>
            <a:xfrm>
              <a:off x="2545874" y="2665485"/>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Private</a:t>
              </a:r>
              <a:endParaRPr lang="en-US" dirty="0">
                <a:latin typeface="Franklin Gothic Book"/>
                <a:ea typeface="Calibri"/>
                <a:cs typeface="Calibri"/>
              </a:endParaRPr>
            </a:p>
          </p:txBody>
        </p:sp>
      </p:grpSp>
      <p:grpSp>
        <p:nvGrpSpPr>
          <p:cNvPr id="103" name="Group 102">
            <a:extLst>
              <a:ext uri="{FF2B5EF4-FFF2-40B4-BE49-F238E27FC236}">
                <a16:creationId xmlns:a16="http://schemas.microsoft.com/office/drawing/2014/main" id="{68A1E86C-C4FC-BCE1-338C-E81BF3EBD026}"/>
              </a:ext>
            </a:extLst>
          </p:cNvPr>
          <p:cNvGrpSpPr/>
          <p:nvPr/>
        </p:nvGrpSpPr>
        <p:grpSpPr>
          <a:xfrm>
            <a:off x="4232833" y="2674646"/>
            <a:ext cx="1229738" cy="415468"/>
            <a:chOff x="4075667" y="2431757"/>
            <a:chExt cx="1229738" cy="415468"/>
          </a:xfrm>
        </p:grpSpPr>
        <p:sp>
          <p:nvSpPr>
            <p:cNvPr id="104" name="Rectangle 103">
              <a:extLst>
                <a:ext uri="{FF2B5EF4-FFF2-40B4-BE49-F238E27FC236}">
                  <a16:creationId xmlns:a16="http://schemas.microsoft.com/office/drawing/2014/main" id="{46621106-141E-B787-6C88-729D2AB81799}"/>
                </a:ext>
              </a:extLst>
            </p:cNvPr>
            <p:cNvSpPr/>
            <p:nvPr/>
          </p:nvSpPr>
          <p:spPr>
            <a:xfrm>
              <a:off x="4075667" y="2502570"/>
              <a:ext cx="1229738" cy="250738"/>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Google Shape;125;p22">
              <a:extLst>
                <a:ext uri="{FF2B5EF4-FFF2-40B4-BE49-F238E27FC236}">
                  <a16:creationId xmlns:a16="http://schemas.microsoft.com/office/drawing/2014/main" id="{48721E26-74A2-A34A-B01B-ACC21EC37D6B}"/>
                </a:ext>
              </a:extLst>
            </p:cNvPr>
            <p:cNvSpPr txBox="1"/>
            <p:nvPr/>
          </p:nvSpPr>
          <p:spPr>
            <a:xfrm>
              <a:off x="4093249" y="2431757"/>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Public</a:t>
              </a:r>
              <a:endParaRPr lang="en-US" dirty="0">
                <a:latin typeface="Franklin Gothic Book"/>
                <a:ea typeface="Calibri"/>
                <a:cs typeface="Calibri"/>
              </a:endParaRPr>
            </a:p>
          </p:txBody>
        </p:sp>
      </p:grpSp>
      <p:sp>
        <p:nvSpPr>
          <p:cNvPr id="106" name="Rectangle 105">
            <a:extLst>
              <a:ext uri="{FF2B5EF4-FFF2-40B4-BE49-F238E27FC236}">
                <a16:creationId xmlns:a16="http://schemas.microsoft.com/office/drawing/2014/main" id="{D9AFFE63-E241-0FAF-9D7A-0FD1FFC8B736}"/>
              </a:ext>
            </a:extLst>
          </p:cNvPr>
          <p:cNvSpPr/>
          <p:nvPr/>
        </p:nvSpPr>
        <p:spPr>
          <a:xfrm>
            <a:off x="4391298" y="3269624"/>
            <a:ext cx="912809" cy="1683360"/>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Google Shape;125;p22">
            <a:extLst>
              <a:ext uri="{FF2B5EF4-FFF2-40B4-BE49-F238E27FC236}">
                <a16:creationId xmlns:a16="http://schemas.microsoft.com/office/drawing/2014/main" id="{DCDEB640-3FC8-9ADB-CE1E-473075A16B4C}"/>
              </a:ext>
            </a:extLst>
          </p:cNvPr>
          <p:cNvSpPr txBox="1"/>
          <p:nvPr/>
        </p:nvSpPr>
        <p:spPr>
          <a:xfrm>
            <a:off x="4417352" y="3286778"/>
            <a:ext cx="860700" cy="126185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Public</a:t>
            </a:r>
          </a:p>
          <a:p>
            <a:pPr marL="0" lvl="0" indent="0" algn="ctr" rtl="0">
              <a:spcBef>
                <a:spcPts val="0"/>
              </a:spcBef>
              <a:spcAft>
                <a:spcPts val="0"/>
              </a:spcAft>
              <a:buNone/>
            </a:pPr>
            <a:r>
              <a:rPr lang="en-US" b="1" dirty="0">
                <a:latin typeface="Franklin Gothic Book"/>
                <a:ea typeface="Calibri"/>
                <a:cs typeface="Calibri"/>
                <a:sym typeface="Calibri"/>
              </a:rPr>
              <a:t>No Safety Concern Gullies</a:t>
            </a:r>
            <a:endParaRPr lang="en-US" dirty="0">
              <a:latin typeface="Franklin Gothic Book"/>
              <a:ea typeface="Calibri"/>
              <a:cs typeface="Calibri"/>
            </a:endParaRPr>
          </a:p>
        </p:txBody>
      </p:sp>
      <p:grpSp>
        <p:nvGrpSpPr>
          <p:cNvPr id="108" name="Group 107">
            <a:extLst>
              <a:ext uri="{FF2B5EF4-FFF2-40B4-BE49-F238E27FC236}">
                <a16:creationId xmlns:a16="http://schemas.microsoft.com/office/drawing/2014/main" id="{F4777AA9-D1F3-93CF-B1BC-38DAB6B22240}"/>
              </a:ext>
            </a:extLst>
          </p:cNvPr>
          <p:cNvGrpSpPr/>
          <p:nvPr/>
        </p:nvGrpSpPr>
        <p:grpSpPr>
          <a:xfrm>
            <a:off x="5766786" y="2663631"/>
            <a:ext cx="1229738" cy="415468"/>
            <a:chOff x="5609620" y="2420742"/>
            <a:chExt cx="1229738" cy="415468"/>
          </a:xfrm>
        </p:grpSpPr>
        <p:sp>
          <p:nvSpPr>
            <p:cNvPr id="109" name="Rectangle 108">
              <a:extLst>
                <a:ext uri="{FF2B5EF4-FFF2-40B4-BE49-F238E27FC236}">
                  <a16:creationId xmlns:a16="http://schemas.microsoft.com/office/drawing/2014/main" id="{FF307538-9092-8CC2-3CFD-FFE291DC9EE7}"/>
                </a:ext>
              </a:extLst>
            </p:cNvPr>
            <p:cNvSpPr/>
            <p:nvPr/>
          </p:nvSpPr>
          <p:spPr>
            <a:xfrm>
              <a:off x="5609620" y="2491555"/>
              <a:ext cx="1229738" cy="250738"/>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Google Shape;125;p22">
              <a:extLst>
                <a:ext uri="{FF2B5EF4-FFF2-40B4-BE49-F238E27FC236}">
                  <a16:creationId xmlns:a16="http://schemas.microsoft.com/office/drawing/2014/main" id="{11181D08-FAE5-AF67-C4A9-7AA274517EF3}"/>
                </a:ext>
              </a:extLst>
            </p:cNvPr>
            <p:cNvSpPr txBox="1"/>
            <p:nvPr/>
          </p:nvSpPr>
          <p:spPr>
            <a:xfrm>
              <a:off x="5627202" y="2420742"/>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Private</a:t>
              </a:r>
              <a:endParaRPr lang="en-US" dirty="0">
                <a:latin typeface="Franklin Gothic Book"/>
                <a:ea typeface="Calibri"/>
                <a:cs typeface="Calibri"/>
              </a:endParaRPr>
            </a:p>
          </p:txBody>
        </p:sp>
      </p:grpSp>
      <p:sp>
        <p:nvSpPr>
          <p:cNvPr id="111" name="Rectangle 110">
            <a:extLst>
              <a:ext uri="{FF2B5EF4-FFF2-40B4-BE49-F238E27FC236}">
                <a16:creationId xmlns:a16="http://schemas.microsoft.com/office/drawing/2014/main" id="{47A17371-9705-6C44-E156-91D892A06949}"/>
              </a:ext>
            </a:extLst>
          </p:cNvPr>
          <p:cNvSpPr/>
          <p:nvPr/>
        </p:nvSpPr>
        <p:spPr>
          <a:xfrm>
            <a:off x="5925251" y="3269624"/>
            <a:ext cx="912809" cy="1683360"/>
          </a:xfrm>
          <a:prstGeom prst="rect">
            <a:avLst/>
          </a:prstGeom>
          <a:solidFill>
            <a:schemeClr val="accent2">
              <a:lumMod val="25000"/>
              <a:lumOff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Google Shape;125;p22">
            <a:extLst>
              <a:ext uri="{FF2B5EF4-FFF2-40B4-BE49-F238E27FC236}">
                <a16:creationId xmlns:a16="http://schemas.microsoft.com/office/drawing/2014/main" id="{B60CEF71-5197-F842-D52D-7E22B6A89DA8}"/>
              </a:ext>
            </a:extLst>
          </p:cNvPr>
          <p:cNvSpPr txBox="1"/>
          <p:nvPr/>
        </p:nvSpPr>
        <p:spPr>
          <a:xfrm>
            <a:off x="5951305" y="3286778"/>
            <a:ext cx="860700" cy="126185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Private </a:t>
            </a:r>
          </a:p>
          <a:p>
            <a:pPr marL="0" lvl="0" indent="0" algn="ctr" rtl="0">
              <a:spcBef>
                <a:spcPts val="0"/>
              </a:spcBef>
              <a:spcAft>
                <a:spcPts val="0"/>
              </a:spcAft>
              <a:buNone/>
            </a:pPr>
            <a:r>
              <a:rPr lang="en-US" b="1" dirty="0">
                <a:latin typeface="Franklin Gothic Book"/>
                <a:ea typeface="Calibri"/>
                <a:cs typeface="Calibri"/>
                <a:sym typeface="Calibri"/>
              </a:rPr>
              <a:t>No Safety Concern Gullies</a:t>
            </a:r>
            <a:endParaRPr lang="en-US" dirty="0">
              <a:latin typeface="Franklin Gothic Book"/>
              <a:ea typeface="Calibri"/>
              <a:cs typeface="Calibri"/>
            </a:endParaRPr>
          </a:p>
        </p:txBody>
      </p:sp>
      <p:sp>
        <p:nvSpPr>
          <p:cNvPr id="113" name="Rectangle 112">
            <a:extLst>
              <a:ext uri="{FF2B5EF4-FFF2-40B4-BE49-F238E27FC236}">
                <a16:creationId xmlns:a16="http://schemas.microsoft.com/office/drawing/2014/main" id="{570E40BA-F4F2-9F32-FD81-335895B28CE7}"/>
              </a:ext>
            </a:extLst>
          </p:cNvPr>
          <p:cNvSpPr/>
          <p:nvPr/>
        </p:nvSpPr>
        <p:spPr>
          <a:xfrm>
            <a:off x="7035993" y="1587469"/>
            <a:ext cx="1229738" cy="250738"/>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Google Shape;125;p22">
            <a:extLst>
              <a:ext uri="{FF2B5EF4-FFF2-40B4-BE49-F238E27FC236}">
                <a16:creationId xmlns:a16="http://schemas.microsoft.com/office/drawing/2014/main" id="{ED704B55-6B6C-729B-0D96-90CF65314EBE}"/>
              </a:ext>
            </a:extLst>
          </p:cNvPr>
          <p:cNvSpPr txBox="1"/>
          <p:nvPr/>
        </p:nvSpPr>
        <p:spPr>
          <a:xfrm>
            <a:off x="7053575" y="1516656"/>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Inaccessible</a:t>
            </a:r>
            <a:endParaRPr lang="en-US" dirty="0">
              <a:latin typeface="Franklin Gothic Book"/>
              <a:ea typeface="Calibri"/>
              <a:cs typeface="Calibri"/>
            </a:endParaRPr>
          </a:p>
        </p:txBody>
      </p:sp>
      <p:sp>
        <p:nvSpPr>
          <p:cNvPr id="115" name="Rectangle 114">
            <a:extLst>
              <a:ext uri="{FF2B5EF4-FFF2-40B4-BE49-F238E27FC236}">
                <a16:creationId xmlns:a16="http://schemas.microsoft.com/office/drawing/2014/main" id="{847474EC-72F3-1248-26DE-FC7006519CC8}"/>
              </a:ext>
            </a:extLst>
          </p:cNvPr>
          <p:cNvSpPr/>
          <p:nvPr/>
        </p:nvSpPr>
        <p:spPr>
          <a:xfrm>
            <a:off x="7035993" y="2285792"/>
            <a:ext cx="1229738" cy="250738"/>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Google Shape;125;p22">
            <a:extLst>
              <a:ext uri="{FF2B5EF4-FFF2-40B4-BE49-F238E27FC236}">
                <a16:creationId xmlns:a16="http://schemas.microsoft.com/office/drawing/2014/main" id="{56C194E3-B91F-5181-39BA-A5434A000C57}"/>
              </a:ext>
            </a:extLst>
          </p:cNvPr>
          <p:cNvSpPr txBox="1"/>
          <p:nvPr/>
        </p:nvSpPr>
        <p:spPr>
          <a:xfrm>
            <a:off x="7053575" y="2214979"/>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Excluded</a:t>
            </a:r>
            <a:endParaRPr lang="en-US" dirty="0">
              <a:latin typeface="Franklin Gothic Book"/>
              <a:ea typeface="Calibri"/>
              <a:cs typeface="Calibri"/>
            </a:endParaRPr>
          </a:p>
        </p:txBody>
      </p:sp>
      <p:grpSp>
        <p:nvGrpSpPr>
          <p:cNvPr id="118" name="Group 117">
            <a:extLst>
              <a:ext uri="{FF2B5EF4-FFF2-40B4-BE49-F238E27FC236}">
                <a16:creationId xmlns:a16="http://schemas.microsoft.com/office/drawing/2014/main" id="{45C85997-0602-C8BA-DD64-FBBF5B8C9F87}"/>
              </a:ext>
            </a:extLst>
          </p:cNvPr>
          <p:cNvGrpSpPr/>
          <p:nvPr/>
        </p:nvGrpSpPr>
        <p:grpSpPr>
          <a:xfrm>
            <a:off x="7201777" y="3305294"/>
            <a:ext cx="1795236" cy="1714992"/>
            <a:chOff x="7251781" y="3436544"/>
            <a:chExt cx="1795236" cy="1714992"/>
          </a:xfrm>
        </p:grpSpPr>
        <p:sp>
          <p:nvSpPr>
            <p:cNvPr id="119" name="Rectangle 118">
              <a:extLst>
                <a:ext uri="{FF2B5EF4-FFF2-40B4-BE49-F238E27FC236}">
                  <a16:creationId xmlns:a16="http://schemas.microsoft.com/office/drawing/2014/main" id="{A09F13E3-8868-96FE-6EC8-55831F1EB1F6}"/>
                </a:ext>
              </a:extLst>
            </p:cNvPr>
            <p:cNvSpPr/>
            <p:nvPr/>
          </p:nvSpPr>
          <p:spPr>
            <a:xfrm>
              <a:off x="7544606" y="3446641"/>
              <a:ext cx="1502411" cy="1683360"/>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D986AF82-66D5-3061-F9C1-4ECF6E92E998}"/>
                </a:ext>
              </a:extLst>
            </p:cNvPr>
            <p:cNvSpPr/>
            <p:nvPr/>
          </p:nvSpPr>
          <p:spPr>
            <a:xfrm>
              <a:off x="7629337" y="3784282"/>
              <a:ext cx="1337851" cy="250738"/>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Google Shape;125;p22">
              <a:extLst>
                <a:ext uri="{FF2B5EF4-FFF2-40B4-BE49-F238E27FC236}">
                  <a16:creationId xmlns:a16="http://schemas.microsoft.com/office/drawing/2014/main" id="{909B6634-03A3-1A33-FFBF-4ADBFA64F43B}"/>
                </a:ext>
              </a:extLst>
            </p:cNvPr>
            <p:cNvSpPr txBox="1"/>
            <p:nvPr/>
          </p:nvSpPr>
          <p:spPr>
            <a:xfrm>
              <a:off x="7589668" y="3697480"/>
              <a:ext cx="983223"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latin typeface="Franklin Gothic Book"/>
                  <a:ea typeface="Calibri"/>
                  <a:cs typeface="Calibri"/>
                  <a:sym typeface="Calibri"/>
                </a:rPr>
                <a:t>High</a:t>
              </a:r>
              <a:endParaRPr lang="en-US" dirty="0">
                <a:latin typeface="Franklin Gothic Book"/>
                <a:ea typeface="Calibri"/>
                <a:cs typeface="Calibri"/>
              </a:endParaRPr>
            </a:p>
          </p:txBody>
        </p:sp>
        <p:sp>
          <p:nvSpPr>
            <p:cNvPr id="122" name="Rectangle 121">
              <a:extLst>
                <a:ext uri="{FF2B5EF4-FFF2-40B4-BE49-F238E27FC236}">
                  <a16:creationId xmlns:a16="http://schemas.microsoft.com/office/drawing/2014/main" id="{EB29D7EA-60F4-ACB2-58FE-9CC57B032468}"/>
                </a:ext>
              </a:extLst>
            </p:cNvPr>
            <p:cNvSpPr/>
            <p:nvPr/>
          </p:nvSpPr>
          <p:spPr>
            <a:xfrm>
              <a:off x="7629336" y="4112912"/>
              <a:ext cx="1337851" cy="250738"/>
            </a:xfrm>
            <a:prstGeom prst="rect">
              <a:avLst/>
            </a:prstGeom>
            <a:solidFill>
              <a:srgbClr val="8BB58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Google Shape;125;p22">
              <a:extLst>
                <a:ext uri="{FF2B5EF4-FFF2-40B4-BE49-F238E27FC236}">
                  <a16:creationId xmlns:a16="http://schemas.microsoft.com/office/drawing/2014/main" id="{62A01680-936C-06AF-B8E1-9153EA8F63F5}"/>
                </a:ext>
              </a:extLst>
            </p:cNvPr>
            <p:cNvSpPr txBox="1"/>
            <p:nvPr/>
          </p:nvSpPr>
          <p:spPr>
            <a:xfrm>
              <a:off x="7580848" y="4042099"/>
              <a:ext cx="1194575" cy="415468"/>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b="1" dirty="0">
                  <a:latin typeface="Franklin Gothic Book"/>
                  <a:ea typeface="Calibri"/>
                  <a:cs typeface="Calibri"/>
                  <a:sym typeface="Calibri"/>
                </a:rPr>
                <a:t>Moderate</a:t>
              </a:r>
              <a:endParaRPr lang="en-US" dirty="0">
                <a:latin typeface="Franklin Gothic Book"/>
                <a:ea typeface="Calibri"/>
                <a:cs typeface="Calibri"/>
              </a:endParaRPr>
            </a:p>
          </p:txBody>
        </p:sp>
        <p:sp>
          <p:nvSpPr>
            <p:cNvPr id="124" name="Rectangle 123">
              <a:extLst>
                <a:ext uri="{FF2B5EF4-FFF2-40B4-BE49-F238E27FC236}">
                  <a16:creationId xmlns:a16="http://schemas.microsoft.com/office/drawing/2014/main" id="{612382E7-9DDC-6E1D-10DA-2FC6264160AE}"/>
                </a:ext>
              </a:extLst>
            </p:cNvPr>
            <p:cNvSpPr/>
            <p:nvPr/>
          </p:nvSpPr>
          <p:spPr>
            <a:xfrm>
              <a:off x="7629337" y="4467843"/>
              <a:ext cx="1337850" cy="250738"/>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Google Shape;125;p22">
              <a:extLst>
                <a:ext uri="{FF2B5EF4-FFF2-40B4-BE49-F238E27FC236}">
                  <a16:creationId xmlns:a16="http://schemas.microsoft.com/office/drawing/2014/main" id="{A6DE9B90-BD4B-5DC0-E32C-B4735254407D}"/>
                </a:ext>
              </a:extLst>
            </p:cNvPr>
            <p:cNvSpPr txBox="1"/>
            <p:nvPr/>
          </p:nvSpPr>
          <p:spPr>
            <a:xfrm>
              <a:off x="7595691" y="4397030"/>
              <a:ext cx="1194575" cy="415468"/>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b="1" dirty="0">
                  <a:latin typeface="Franklin Gothic Book"/>
                  <a:ea typeface="Calibri"/>
                  <a:cs typeface="Calibri"/>
                  <a:sym typeface="Calibri"/>
                </a:rPr>
                <a:t>Moderate</a:t>
              </a:r>
              <a:endParaRPr lang="en-US" dirty="0">
                <a:latin typeface="Franklin Gothic Book"/>
                <a:ea typeface="Calibri"/>
                <a:cs typeface="Calibri"/>
              </a:endParaRPr>
            </a:p>
          </p:txBody>
        </p:sp>
        <p:sp>
          <p:nvSpPr>
            <p:cNvPr id="126" name="Rectangle 125">
              <a:extLst>
                <a:ext uri="{FF2B5EF4-FFF2-40B4-BE49-F238E27FC236}">
                  <a16:creationId xmlns:a16="http://schemas.microsoft.com/office/drawing/2014/main" id="{778ADB6B-7342-86E6-257C-9708ECE57FEF}"/>
                </a:ext>
              </a:extLst>
            </p:cNvPr>
            <p:cNvSpPr/>
            <p:nvPr/>
          </p:nvSpPr>
          <p:spPr>
            <a:xfrm>
              <a:off x="7629337" y="4807821"/>
              <a:ext cx="1337850" cy="250738"/>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Google Shape;125;p22">
              <a:extLst>
                <a:ext uri="{FF2B5EF4-FFF2-40B4-BE49-F238E27FC236}">
                  <a16:creationId xmlns:a16="http://schemas.microsoft.com/office/drawing/2014/main" id="{67B5AD5E-F58C-A95B-2680-E4C296164EE2}"/>
                </a:ext>
              </a:extLst>
            </p:cNvPr>
            <p:cNvSpPr txBox="1"/>
            <p:nvPr/>
          </p:nvSpPr>
          <p:spPr>
            <a:xfrm>
              <a:off x="7251781" y="4736068"/>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Low</a:t>
              </a:r>
              <a:endParaRPr lang="en-US" dirty="0">
                <a:latin typeface="Franklin Gothic Book"/>
                <a:ea typeface="Calibri"/>
                <a:cs typeface="Calibri"/>
              </a:endParaRPr>
            </a:p>
          </p:txBody>
        </p:sp>
        <p:sp>
          <p:nvSpPr>
            <p:cNvPr id="128" name="Google Shape;125;p22">
              <a:extLst>
                <a:ext uri="{FF2B5EF4-FFF2-40B4-BE49-F238E27FC236}">
                  <a16:creationId xmlns:a16="http://schemas.microsoft.com/office/drawing/2014/main" id="{ACB46A4A-AE70-B2C5-D556-DAF5992799DF}"/>
                </a:ext>
              </a:extLst>
            </p:cNvPr>
            <p:cNvSpPr txBox="1"/>
            <p:nvPr/>
          </p:nvSpPr>
          <p:spPr>
            <a:xfrm>
              <a:off x="7378316" y="3436544"/>
              <a:ext cx="1194575"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Franklin Gothic Book"/>
                  <a:ea typeface="Calibri"/>
                  <a:cs typeface="Calibri"/>
                  <a:sym typeface="Calibri"/>
                </a:rPr>
                <a:t>Priority:</a:t>
              </a:r>
              <a:endParaRPr lang="en-US" dirty="0">
                <a:latin typeface="Franklin Gothic Book"/>
                <a:ea typeface="Calibri"/>
                <a:cs typeface="Calibri"/>
              </a:endParaRPr>
            </a:p>
          </p:txBody>
        </p:sp>
      </p:grpSp>
      <p:sp>
        <p:nvSpPr>
          <p:cNvPr id="129" name="Rectangle 128">
            <a:extLst>
              <a:ext uri="{FF2B5EF4-FFF2-40B4-BE49-F238E27FC236}">
                <a16:creationId xmlns:a16="http://schemas.microsoft.com/office/drawing/2014/main" id="{99798259-D292-32F6-D220-79AF8A37A2E4}"/>
              </a:ext>
            </a:extLst>
          </p:cNvPr>
          <p:cNvSpPr/>
          <p:nvPr/>
        </p:nvSpPr>
        <p:spPr>
          <a:xfrm>
            <a:off x="4840992" y="2157231"/>
            <a:ext cx="1639801" cy="364336"/>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Google Shape;125;p22">
            <a:extLst>
              <a:ext uri="{FF2B5EF4-FFF2-40B4-BE49-F238E27FC236}">
                <a16:creationId xmlns:a16="http://schemas.microsoft.com/office/drawing/2014/main" id="{23EFE736-C4BD-6369-114C-D4DBBD17DA55}"/>
              </a:ext>
            </a:extLst>
          </p:cNvPr>
          <p:cNvSpPr txBox="1"/>
          <p:nvPr/>
        </p:nvSpPr>
        <p:spPr>
          <a:xfrm>
            <a:off x="4892025" y="2139359"/>
            <a:ext cx="1602767"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latin typeface="Franklin Gothic Book"/>
                <a:ea typeface="Calibri"/>
                <a:cs typeface="Calibri"/>
                <a:sym typeface="Calibri"/>
              </a:rPr>
              <a:t>No Safety Concern</a:t>
            </a:r>
            <a:endParaRPr lang="en-US" dirty="0">
              <a:latin typeface="Franklin Gothic Book"/>
              <a:ea typeface="Calibri"/>
              <a:cs typeface="Calibri"/>
            </a:endParaRPr>
          </a:p>
        </p:txBody>
      </p:sp>
    </p:spTree>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264193"/>
      </a:accent1>
      <a:accent2>
        <a:srgbClr val="82A42B"/>
      </a:accent2>
      <a:accent3>
        <a:srgbClr val="ABE0F9"/>
      </a:accent3>
      <a:accent4>
        <a:srgbClr val="6F2C1A"/>
      </a:accent4>
      <a:accent5>
        <a:srgbClr val="5B9BD5"/>
      </a:accent5>
      <a:accent6>
        <a:srgbClr val="70AD47"/>
      </a:accent6>
      <a:hlink>
        <a:srgbClr val="0563C1"/>
      </a:hlink>
      <a:folHlink>
        <a:srgbClr val="954F72"/>
      </a:folHlink>
    </a:clrScheme>
    <a:fontScheme name="Youngenvi">
      <a:majorFont>
        <a:latin typeface="Franklin Gothic Demi"/>
        <a:ea typeface=""/>
        <a:cs typeface=""/>
      </a:majorFont>
      <a:minorFont>
        <a:latin typeface="Franklin Gothic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2">
      <a:dk1>
        <a:srgbClr val="000000"/>
      </a:dk1>
      <a:lt1>
        <a:srgbClr val="FFFFFF"/>
      </a:lt1>
      <a:dk2>
        <a:srgbClr val="44546A"/>
      </a:dk2>
      <a:lt2>
        <a:srgbClr val="E7E6E6"/>
      </a:lt2>
      <a:accent1>
        <a:srgbClr val="264193"/>
      </a:accent1>
      <a:accent2>
        <a:srgbClr val="82A42B"/>
      </a:accent2>
      <a:accent3>
        <a:srgbClr val="ABE0F9"/>
      </a:accent3>
      <a:accent4>
        <a:srgbClr val="6F2C1A"/>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5292706-8ee3-404b-90e9-a288e404eca7">
      <Terms xmlns="http://schemas.microsoft.com/office/infopath/2007/PartnerControls"/>
    </lcf76f155ced4ddcb4097134ff3c332f>
    <TaxCatchAll xmlns="0bc5d3e2-9f3d-40b7-ba2c-dc4b24a30ee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4D50E5FCEAD464F82AEA9EB0C9CD997" ma:contentTypeVersion="18" ma:contentTypeDescription="Create a new document." ma:contentTypeScope="" ma:versionID="4377502553462c5f13cfcc32dc6f9c78">
  <xsd:schema xmlns:xsd="http://www.w3.org/2001/XMLSchema" xmlns:xs="http://www.w3.org/2001/XMLSchema" xmlns:p="http://schemas.microsoft.com/office/2006/metadata/properties" xmlns:ns2="c5292706-8ee3-404b-90e9-a288e404eca7" xmlns:ns3="0bc5d3e2-9f3d-40b7-ba2c-dc4b24a30eea" targetNamespace="http://schemas.microsoft.com/office/2006/metadata/properties" ma:root="true" ma:fieldsID="ee167df32a850702a236673b264c4d83" ns2:_="" ns3:_="">
    <xsd:import namespace="c5292706-8ee3-404b-90e9-a288e404eca7"/>
    <xsd:import namespace="0bc5d3e2-9f3d-40b7-ba2c-dc4b24a30ee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292706-8ee3-404b-90e9-a288e404ec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6c49c7a-f2bc-4bd0-bd15-a3c5ca221ec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c5d3e2-9f3d-40b7-ba2c-dc4b24a30ee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7d60eb9-5f1d-45e6-8602-1fc5b0f06b41}" ma:internalName="TaxCatchAll" ma:showField="CatchAllData" ma:web="0bc5d3e2-9f3d-40b7-ba2c-dc4b24a30ee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65A9C1-F2FF-4559-9BA7-B2BB1986707D}">
  <ds:schemaRefs>
    <ds:schemaRef ds:uri="0bc5d3e2-9f3d-40b7-ba2c-dc4b24a30eea"/>
    <ds:schemaRef ds:uri="c5292706-8ee3-404b-90e9-a288e404eca7"/>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ABA2AA1-7753-4F31-B86D-384151358E97}">
  <ds:schemaRefs>
    <ds:schemaRef ds:uri="http://schemas.microsoft.com/sharepoint/v3/contenttype/forms"/>
  </ds:schemaRefs>
</ds:datastoreItem>
</file>

<file path=customXml/itemProps3.xml><?xml version="1.0" encoding="utf-8"?>
<ds:datastoreItem xmlns:ds="http://schemas.openxmlformats.org/officeDocument/2006/customXml" ds:itemID="{F3A7CB31-3789-4841-9C8D-0C4FB7F99CD3}">
  <ds:schemaRefs>
    <ds:schemaRef ds:uri="0bc5d3e2-9f3d-40b7-ba2c-dc4b24a30eea"/>
    <ds:schemaRef ds:uri="c5292706-8ee3-404b-90e9-a288e404eca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109</TotalTime>
  <Words>2287</Words>
  <Application>Microsoft Office PowerPoint</Application>
  <PresentationFormat>On-screen Show (16:9)</PresentationFormat>
  <Paragraphs>320</Paragraphs>
  <Slides>29</Slides>
  <Notes>25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29</vt:i4>
      </vt:variant>
    </vt:vector>
  </HeadingPairs>
  <TitlesOfParts>
    <vt:vector size="41" baseType="lpstr">
      <vt:lpstr>Franklin Gothic Book</vt:lpstr>
      <vt:lpstr>Calibri</vt:lpstr>
      <vt:lpstr>Franklin Gothic Demi</vt:lpstr>
      <vt:lpstr>Arial</vt:lpstr>
      <vt:lpstr>Gill Sans</vt:lpstr>
      <vt:lpstr>Bree Serif</vt:lpstr>
      <vt:lpstr>Arial,Sans-Serif</vt:lpstr>
      <vt:lpstr>proxima-nova</vt:lpstr>
      <vt:lpstr>Garamond</vt:lpstr>
      <vt:lpstr>Simple Light</vt:lpstr>
      <vt:lpstr>Office Theme</vt:lpstr>
      <vt:lpstr>Office Theme</vt:lpstr>
      <vt:lpstr>2023 Gully Assessment</vt:lpstr>
      <vt:lpstr>Overview</vt:lpstr>
      <vt:lpstr>Project Objectives</vt:lpstr>
      <vt:lpstr>PowerPoint Presentation</vt:lpstr>
      <vt:lpstr>PowerPoint Presentation</vt:lpstr>
      <vt:lpstr>LMRWD Gully Assessments</vt:lpstr>
      <vt:lpstr>2023 Field Work &amp; Survey123</vt:lpstr>
      <vt:lpstr>Animal Spotting!</vt:lpstr>
      <vt:lpstr>Ranking the Gullies – Overview</vt:lpstr>
      <vt:lpstr>Ranking the Gullies – Point System</vt:lpstr>
      <vt:lpstr>Ranking the Gullies – GIS Tiers</vt:lpstr>
      <vt:lpstr>PowerPoint Presentation</vt:lpstr>
      <vt:lpstr>Ranking the Gullies – BVL3 Point System Example</vt:lpstr>
      <vt:lpstr>PowerPoint Presentation</vt:lpstr>
      <vt:lpstr>PowerPoint Presentation</vt:lpstr>
      <vt:lpstr>On Public Land with a Safety Concern – BVL62 Map</vt:lpstr>
      <vt:lpstr>On Public Land with a Safety Concern – BVL62</vt:lpstr>
      <vt:lpstr>PowerPoint Presentation</vt:lpstr>
      <vt:lpstr>On Private Land with a Safety Concern – BVL3 Map</vt:lpstr>
      <vt:lpstr>On Private Land with a Safety Concern – BVL3</vt:lpstr>
      <vt:lpstr>PowerPoint Presentation</vt:lpstr>
      <vt:lpstr>On Public Land with No Safety Concern – CVR55 Map</vt:lpstr>
      <vt:lpstr>On Public Land with No Safety Concern – CVR55</vt:lpstr>
      <vt:lpstr>Highest Ranked Sites</vt:lpstr>
      <vt:lpstr>On Private Land with No Safety Concern – BLM78 Map</vt:lpstr>
      <vt:lpstr>On Private Land with No Safety Concern – BLM78</vt:lpstr>
      <vt:lpstr>Other Significant Gullies</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Gully Inventory</dc:title>
  <dc:creator>Suzy Lindberg</dc:creator>
  <cp:lastModifiedBy>Linda Loomis</cp:lastModifiedBy>
  <cp:revision>3</cp:revision>
  <dcterms:modified xsi:type="dcterms:W3CDTF">2023-07-19T23:53:39Z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0x01010044D50E5FCEAD464F82AEA9EB0C9CD997</vt:lpwstr>
  </property>
  <property fmtid="{D5CDD505-2E9C-101B-9397-08002B2CF9AE}" pid="3" name="MediaServiceImageTags">
    <vt:lpwstr/>
  </property>
</Properties>
</file>